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8" r:id="rId2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A7FF"/>
    <a:srgbClr val="92C6FF"/>
    <a:srgbClr val="FF6C65"/>
    <a:srgbClr val="FF9F9A"/>
    <a:srgbClr val="DB3F00"/>
    <a:srgbClr val="FCEFE8"/>
    <a:srgbClr val="FEFAF8"/>
    <a:srgbClr val="FBE3D6"/>
    <a:srgbClr val="FFB482"/>
    <a:srgbClr val="FFC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30" d="100"/>
          <a:sy n="30" d="100"/>
        </p:scale>
        <p:origin x="744" y="-19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AC7A8-9DDD-4436-A7AA-9975418E17EA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69FC47-72F3-48AE-84B5-874507956C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16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48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47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7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43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82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82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82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62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30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90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80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3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463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08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8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6.png"/><Relationship Id="rId18" Type="http://schemas.openxmlformats.org/officeDocument/2006/relationships/image" Target="../media/image9.svg"/><Relationship Id="rId3" Type="http://schemas.openxmlformats.org/officeDocument/2006/relationships/image" Target="../media/image2.png"/><Relationship Id="rId12" Type="http://schemas.openxmlformats.org/officeDocument/2006/relationships/image" Target="../media/image15.png"/><Relationship Id="rId17" Type="http://schemas.openxmlformats.org/officeDocument/2006/relationships/image" Target="../media/image8.png"/><Relationship Id="rId2" Type="http://schemas.openxmlformats.org/officeDocument/2006/relationships/image" Target="../media/image1.png"/><Relationship Id="rId16" Type="http://schemas.openxmlformats.org/officeDocument/2006/relationships/image" Target="../media/image7.svg"/><Relationship Id="rId2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6.png"/><Relationship Id="rId19" Type="http://schemas.openxmlformats.org/officeDocument/2006/relationships/image" Target="../media/image11.png"/><Relationship Id="rId4" Type="http://schemas.openxmlformats.org/officeDocument/2006/relationships/image" Target="../media/image3.jpeg"/><Relationship Id="rId1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80903-1254-158F-3E77-923F586FC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245">
            <a:extLst>
              <a:ext uri="{FF2B5EF4-FFF2-40B4-BE49-F238E27FC236}">
                <a16:creationId xmlns:a16="http://schemas.microsoft.com/office/drawing/2014/main" id="{4420DD3A-FA73-C1FE-998B-F68C28305AB3}"/>
              </a:ext>
            </a:extLst>
          </p:cNvPr>
          <p:cNvSpPr txBox="1"/>
          <p:nvPr/>
        </p:nvSpPr>
        <p:spPr>
          <a:xfrm>
            <a:off x="7290837" y="781853"/>
            <a:ext cx="19112809" cy="342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6600" b="1" dirty="0">
                <a:solidFill>
                  <a:srgbClr val="DB3F00"/>
                </a:solidFill>
              </a:rPr>
              <a:t>Hybrid Decentralization for Multi-Robot Orienteering with Mothership-Passenger Systems</a:t>
            </a:r>
          </a:p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n-US" sz="4400" b="1" dirty="0"/>
              <a:t>Nathan L. Butler and Geoffrey A. Hollinger</a:t>
            </a:r>
          </a:p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Collaborative Robotics and Intelligent Systems (CoRIS) Institute, Oregon State University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D2715320-9252-5A14-8BD4-3EF536644C37}"/>
              </a:ext>
            </a:extLst>
          </p:cNvPr>
          <p:cNvSpPr/>
          <p:nvPr/>
        </p:nvSpPr>
        <p:spPr>
          <a:xfrm>
            <a:off x="13459640" y="29937805"/>
            <a:ext cx="18637464" cy="10844323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104280F-D71B-DCEF-478F-20FFF84E9718}"/>
              </a:ext>
            </a:extLst>
          </p:cNvPr>
          <p:cNvSpPr/>
          <p:nvPr/>
        </p:nvSpPr>
        <p:spPr>
          <a:xfrm>
            <a:off x="821288" y="29937805"/>
            <a:ext cx="12275778" cy="10844323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7333B3-0E58-1F76-44B8-88C4698B8C30}"/>
              </a:ext>
            </a:extLst>
          </p:cNvPr>
          <p:cNvSpPr/>
          <p:nvPr/>
        </p:nvSpPr>
        <p:spPr>
          <a:xfrm>
            <a:off x="848338" y="11606129"/>
            <a:ext cx="31275816" cy="963087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rgbClr val="DB3F00"/>
                </a:solidFill>
              </a:rPr>
              <a:t>Hybrid Decentralized Mission Planning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2493C6-EF48-D478-1758-5BB2A876F66B}"/>
              </a:ext>
            </a:extLst>
          </p:cNvPr>
          <p:cNvSpPr/>
          <p:nvPr/>
        </p:nvSpPr>
        <p:spPr>
          <a:xfrm>
            <a:off x="821289" y="41103154"/>
            <a:ext cx="19388871" cy="19389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Our hybrid planning framework offers an initial performance boost from the mothership’s centralized solver. Global coordination provided by the mothership improves system robustness in high-disturbance scenarios.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E3BD4A-B1E4-9870-1BEC-16453D8A4941}"/>
              </a:ext>
            </a:extLst>
          </p:cNvPr>
          <p:cNvSpPr/>
          <p:nvPr/>
        </p:nvSpPr>
        <p:spPr>
          <a:xfrm>
            <a:off x="1145165" y="30335061"/>
            <a:ext cx="11717471" cy="4041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evaluate our framework in a simulated underwater environment.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Tasks (T) and the mothership location (M) are distributed randomly.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Ocean currents from high-fidelity underwater simulator introduce stochastic travel costs.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40968E-750D-157F-2B65-58A2533F62B3}"/>
              </a:ext>
            </a:extLst>
          </p:cNvPr>
          <p:cNvSpPr/>
          <p:nvPr/>
        </p:nvSpPr>
        <p:spPr>
          <a:xfrm>
            <a:off x="13783763" y="30369795"/>
            <a:ext cx="7630895" cy="98765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compare four algorithmic variants: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69B0FF"/>
                </a:solidFill>
              </a:rPr>
              <a:t>Offline, centralized solution only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D977"/>
                </a:solidFill>
              </a:rPr>
              <a:t>Decentralized planning only 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6C65"/>
                </a:solidFill>
              </a:rPr>
              <a:t>Offline + decentralized replanning 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B493FF"/>
                </a:solidFill>
              </a:rPr>
              <a:t>Offline + hybrid replanning</a:t>
            </a:r>
          </a:p>
          <a:p>
            <a:pPr>
              <a:spcAft>
                <a:spcPts val="1800"/>
              </a:spcAft>
            </a:pP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inject disturbances (robot failures, new tasks) at specified rates into the system.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disturbances introduce heterogeneity in team observations and allow us to evaluate each method’s replanning performance.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518C1CF-FB87-2143-AD2D-82F228A81DC6}"/>
              </a:ext>
            </a:extLst>
          </p:cNvPr>
          <p:cNvGrpSpPr/>
          <p:nvPr/>
        </p:nvGrpSpPr>
        <p:grpSpPr>
          <a:xfrm>
            <a:off x="21414658" y="30169649"/>
            <a:ext cx="10400376" cy="10183184"/>
            <a:chOff x="21325282" y="34559813"/>
            <a:chExt cx="5486412" cy="5371840"/>
          </a:xfrm>
        </p:grpSpPr>
        <p:pic>
          <p:nvPicPr>
            <p:cNvPr id="12" name="Picture 11" descr="A graph of a bar graph&#10;&#10;AI-generated content may be incorrect.">
              <a:extLst>
                <a:ext uri="{FF2B5EF4-FFF2-40B4-BE49-F238E27FC236}">
                  <a16:creationId xmlns:a16="http://schemas.microsoft.com/office/drawing/2014/main" id="{D4BBC05E-4860-C98D-DCBC-DAFCC8474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5282" y="34739555"/>
              <a:ext cx="5486411" cy="2423165"/>
            </a:xfrm>
            <a:prstGeom prst="rect">
              <a:avLst/>
            </a:prstGeom>
          </p:spPr>
        </p:pic>
        <p:pic>
          <p:nvPicPr>
            <p:cNvPr id="13" name="Picture 12" descr="A graph of a number of objects&#10;&#10;AI-generated content may be incorrect.">
              <a:extLst>
                <a:ext uri="{FF2B5EF4-FFF2-40B4-BE49-F238E27FC236}">
                  <a16:creationId xmlns:a16="http://schemas.microsoft.com/office/drawing/2014/main" id="{0475E1E7-2D4A-32BC-F446-AF005B17B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5283" y="37508488"/>
              <a:ext cx="5486411" cy="242316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B3DD81C-5623-CEB2-0B38-62C6B9FD9DC5}"/>
                </a:ext>
              </a:extLst>
            </p:cNvPr>
            <p:cNvSpPr txBox="1"/>
            <p:nvPr/>
          </p:nvSpPr>
          <p:spPr>
            <a:xfrm>
              <a:off x="23086191" y="34559813"/>
              <a:ext cx="2076450" cy="243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3 Robots, 30 Tasks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0B3E63D-C97C-33F6-AF3D-0D6D1D2DA720}"/>
                </a:ext>
              </a:extLst>
            </p:cNvPr>
            <p:cNvSpPr txBox="1"/>
            <p:nvPr/>
          </p:nvSpPr>
          <p:spPr>
            <a:xfrm>
              <a:off x="23038084" y="37334087"/>
              <a:ext cx="2076450" cy="243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6 Robots, 20 Tasks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42FE76F-C4C3-0217-8B2D-0CC8B211E97F}"/>
              </a:ext>
            </a:extLst>
          </p:cNvPr>
          <p:cNvSpPr txBox="1"/>
          <p:nvPr/>
        </p:nvSpPr>
        <p:spPr>
          <a:xfrm>
            <a:off x="848338" y="12808755"/>
            <a:ext cx="31275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inject plans created by a powerful centralized planner onboard the mothership into passengers’ decentralized planning routines to improve system-level coordination.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A9EDAF5-CE87-8588-A0CA-E117F55D2350}"/>
              </a:ext>
            </a:extLst>
          </p:cNvPr>
          <p:cNvSpPr/>
          <p:nvPr/>
        </p:nvSpPr>
        <p:spPr>
          <a:xfrm>
            <a:off x="821288" y="4575053"/>
            <a:ext cx="17852876" cy="66481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Multi-robot teams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can efficiently explore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new environments.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reaching the operational domain is itself a dangerous job, a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mothership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robot can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transport the team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regions of interest.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Once deployed, the team must solve a challenging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Stochastic Multiagent Orienteering Problem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1) allocate tasks, 2) plan paths, and 3) return to the mothership for extraction within a travel budget in a stochastic environment.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multi-robot team solving this problem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fully decentralized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may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struggle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produce globally-coordinated plans if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propagates slowly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through the system.</a:t>
            </a:r>
          </a:p>
          <a:p>
            <a:pPr>
              <a:spcBef>
                <a:spcPts val="1800"/>
              </a:spcBef>
            </a:pPr>
            <a:r>
              <a:rPr lang="en-US" sz="3600" b="1" dirty="0">
                <a:solidFill>
                  <a:srgbClr val="DB3F00"/>
                </a:solidFill>
              </a:rPr>
              <a:t>Opportunity: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can we leverage a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hybrid centralized-decentralized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network available in Mothership-Passenger systems to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solve complex orienteering problems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FC565E51-8BF7-393F-299F-544421769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5614" y="561970"/>
            <a:ext cx="4858540" cy="1943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9B8DF1E6-37A3-8A6F-71D2-45393A8CF8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14047" y="40789755"/>
            <a:ext cx="2410107" cy="24101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48057EB-7743-6254-2924-9CF0BA6031D3}"/>
              </a:ext>
            </a:extLst>
          </p:cNvPr>
          <p:cNvSpPr txBox="1"/>
          <p:nvPr/>
        </p:nvSpPr>
        <p:spPr>
          <a:xfrm>
            <a:off x="20817815" y="41106981"/>
            <a:ext cx="92809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DB3F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Acknowledgements: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Financial support provided by U.S. National Science Foundation, award #2322055. Special thanks to our collaborators at Arizona State University, Brigham Young University, Purdue University, Temple University, and Woods Hole Oceanographic Institution.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32127761-3181-D947-82EF-7F13D4811B88}"/>
              </a:ext>
            </a:extLst>
          </p:cNvPr>
          <p:cNvSpPr/>
          <p:nvPr/>
        </p:nvSpPr>
        <p:spPr>
          <a:xfrm>
            <a:off x="848338" y="28633314"/>
            <a:ext cx="31275816" cy="96308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rgbClr val="DB3F00"/>
                </a:solidFill>
              </a:rPr>
              <a:t>Experiments and Results</a:t>
            </a:r>
          </a:p>
        </p:txBody>
      </p:sp>
      <p:sp>
        <p:nvSpPr>
          <p:cNvPr id="172" name="Right Brace 171">
            <a:extLst>
              <a:ext uri="{FF2B5EF4-FFF2-40B4-BE49-F238E27FC236}">
                <a16:creationId xmlns:a16="http://schemas.microsoft.com/office/drawing/2014/main" id="{8C9FC2E7-0E5F-5929-00E5-82FFB33110EE}"/>
              </a:ext>
            </a:extLst>
          </p:cNvPr>
          <p:cNvSpPr/>
          <p:nvPr/>
        </p:nvSpPr>
        <p:spPr>
          <a:xfrm>
            <a:off x="11600941" y="15057311"/>
            <a:ext cx="1012176" cy="9150042"/>
          </a:xfrm>
          <a:prstGeom prst="rightBrace">
            <a:avLst>
              <a:gd name="adj1" fmla="val 46997"/>
              <a:gd name="adj2" fmla="val 50000"/>
            </a:avLst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F80B2C7E-CA75-ECC0-1667-52E42CA51ABD}"/>
              </a:ext>
            </a:extLst>
          </p:cNvPr>
          <p:cNvGrpSpPr/>
          <p:nvPr/>
        </p:nvGrpSpPr>
        <p:grpSpPr>
          <a:xfrm>
            <a:off x="13339374" y="14683265"/>
            <a:ext cx="7601129" cy="4620545"/>
            <a:chOff x="17999501" y="15225853"/>
            <a:chExt cx="7601129" cy="4620545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E390E093-D1E5-40BD-D3FB-857B229DF42C}"/>
                </a:ext>
              </a:extLst>
            </p:cNvPr>
            <p:cNvGrpSpPr/>
            <p:nvPr/>
          </p:nvGrpSpPr>
          <p:grpSpPr>
            <a:xfrm>
              <a:off x="17999501" y="15225853"/>
              <a:ext cx="7591502" cy="4620545"/>
              <a:chOff x="4234844" y="2054043"/>
              <a:chExt cx="3892871" cy="2369384"/>
            </a:xfrm>
          </p:grpSpPr>
          <p:sp>
            <p:nvSpPr>
              <p:cNvPr id="143" name="Rectangle: Rounded Corners 142">
                <a:extLst>
                  <a:ext uri="{FF2B5EF4-FFF2-40B4-BE49-F238E27FC236}">
                    <a16:creationId xmlns:a16="http://schemas.microsoft.com/office/drawing/2014/main" id="{FF4D9EEF-F5A7-9914-3235-1E56C6A7ABB4}"/>
                  </a:ext>
                </a:extLst>
              </p:cNvPr>
              <p:cNvSpPr/>
              <p:nvPr/>
            </p:nvSpPr>
            <p:spPr>
              <a:xfrm>
                <a:off x="4250176" y="2054043"/>
                <a:ext cx="3877539" cy="1511347"/>
              </a:xfrm>
              <a:prstGeom prst="roundRect">
                <a:avLst/>
              </a:prstGeom>
              <a:solidFill>
                <a:srgbClr val="57A7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rtlCol="0" anchor="t" anchorCtr="0"/>
              <a:lstStyle/>
              <a:p>
                <a:pPr algn="ctr"/>
                <a:r>
                  <a:rPr lang="en-US" sz="4000" b="1" dirty="0">
                    <a:cs typeface="Times New Roman" panose="02020603050405020304" pitchFamily="18" charset="0"/>
                  </a:rPr>
                  <a:t>Mothership</a:t>
                </a:r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721F24A3-2789-7A92-A9DD-2F2BF036D068}"/>
                  </a:ext>
                </a:extLst>
              </p:cNvPr>
              <p:cNvSpPr/>
              <p:nvPr/>
            </p:nvSpPr>
            <p:spPr>
              <a:xfrm>
                <a:off x="4946214" y="2603755"/>
                <a:ext cx="2469677" cy="640809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600" dirty="0">
                    <a:cs typeface="Times New Roman" panose="02020603050405020304" pitchFamily="18" charset="0"/>
                  </a:rPr>
                  <a:t>Centralized Solver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5" name="Rectangle: Rounded Corners 144">
                    <a:extLst>
                      <a:ext uri="{FF2B5EF4-FFF2-40B4-BE49-F238E27FC236}">
                        <a16:creationId xmlns:a16="http://schemas.microsoft.com/office/drawing/2014/main" id="{A19D712E-854D-B4CA-8714-39B0E27D18F0}"/>
                      </a:ext>
                    </a:extLst>
                  </p:cNvPr>
                  <p:cNvSpPr/>
                  <p:nvPr/>
                </p:nvSpPr>
                <p:spPr>
                  <a:xfrm>
                    <a:off x="5785079" y="3974111"/>
                    <a:ext cx="791948" cy="449316"/>
                  </a:xfrm>
                  <a:prstGeom prst="roundRect">
                    <a:avLst/>
                  </a:prstGeom>
                  <a:solidFill>
                    <a:srgbClr val="FF9F9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36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3600" dirty="0"/>
                  </a:p>
                </p:txBody>
              </p:sp>
            </mc:Choice>
            <mc:Fallback xmlns="">
              <p:sp>
                <p:nvSpPr>
                  <p:cNvPr id="145" name="Rectangle: Rounded Corners 144">
                    <a:extLst>
                      <a:ext uri="{FF2B5EF4-FFF2-40B4-BE49-F238E27FC236}">
                        <a16:creationId xmlns:a16="http://schemas.microsoft.com/office/drawing/2014/main" id="{A19D712E-854D-B4CA-8714-39B0E27D18F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85079" y="3974111"/>
                    <a:ext cx="791948" cy="449316"/>
                  </a:xfrm>
                  <a:prstGeom prst="roundRect">
                    <a:avLst/>
                  </a:prstGeom>
                  <a:blipFill>
                    <a:blip r:embed="rId11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6" name="Rectangle: Rounded Corners 145">
                    <a:extLst>
                      <a:ext uri="{FF2B5EF4-FFF2-40B4-BE49-F238E27FC236}">
                        <a16:creationId xmlns:a16="http://schemas.microsoft.com/office/drawing/2014/main" id="{8F06F82F-F2DC-BC72-EA19-8FB6DC41F67A}"/>
                      </a:ext>
                    </a:extLst>
                  </p:cNvPr>
                  <p:cNvSpPr/>
                  <p:nvPr/>
                </p:nvSpPr>
                <p:spPr>
                  <a:xfrm>
                    <a:off x="6804486" y="3974111"/>
                    <a:ext cx="791948" cy="449316"/>
                  </a:xfrm>
                  <a:prstGeom prst="roundRect">
                    <a:avLst/>
                  </a:prstGeom>
                  <a:solidFill>
                    <a:srgbClr val="8DE5A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36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3600" dirty="0"/>
                  </a:p>
                </p:txBody>
              </p:sp>
            </mc:Choice>
            <mc:Fallback xmlns="">
              <p:sp>
                <p:nvSpPr>
                  <p:cNvPr id="146" name="Rectangle: Rounded Corners 145">
                    <a:extLst>
                      <a:ext uri="{FF2B5EF4-FFF2-40B4-BE49-F238E27FC236}">
                        <a16:creationId xmlns:a16="http://schemas.microsoft.com/office/drawing/2014/main" id="{8F06F82F-F2DC-BC72-EA19-8FB6DC41F67A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804486" y="3974111"/>
                    <a:ext cx="791948" cy="449316"/>
                  </a:xfrm>
                  <a:prstGeom prst="roundRect">
                    <a:avLst/>
                  </a:prstGeom>
                  <a:blipFill>
                    <a:blip r:embed="rId12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7" name="Rectangle: Rounded Corners 146">
                    <a:extLst>
                      <a:ext uri="{FF2B5EF4-FFF2-40B4-BE49-F238E27FC236}">
                        <a16:creationId xmlns:a16="http://schemas.microsoft.com/office/drawing/2014/main" id="{DCB7AECE-CC44-C1D4-B70C-C7DC97130292}"/>
                      </a:ext>
                    </a:extLst>
                  </p:cNvPr>
                  <p:cNvSpPr/>
                  <p:nvPr/>
                </p:nvSpPr>
                <p:spPr>
                  <a:xfrm>
                    <a:off x="4785149" y="3974111"/>
                    <a:ext cx="791948" cy="449316"/>
                  </a:xfrm>
                  <a:prstGeom prst="roundRect">
                    <a:avLst/>
                  </a:prstGeom>
                  <a:solidFill>
                    <a:srgbClr val="D0BB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36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3600" dirty="0"/>
                  </a:p>
                </p:txBody>
              </p:sp>
            </mc:Choice>
            <mc:Fallback xmlns="">
              <p:sp>
                <p:nvSpPr>
                  <p:cNvPr id="147" name="Rectangle: Rounded Corners 146">
                    <a:extLst>
                      <a:ext uri="{FF2B5EF4-FFF2-40B4-BE49-F238E27FC236}">
                        <a16:creationId xmlns:a16="http://schemas.microsoft.com/office/drawing/2014/main" id="{DCB7AECE-CC44-C1D4-B70C-C7DC9713029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85149" y="3974111"/>
                    <a:ext cx="791948" cy="449316"/>
                  </a:xfrm>
                  <a:prstGeom prst="roundRect">
                    <a:avLst/>
                  </a:prstGeom>
                  <a:blipFill>
                    <a:blip r:embed="rId13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EFF45826-4814-9594-E21F-C923CE937842}"/>
                  </a:ext>
                </a:extLst>
              </p:cNvPr>
              <p:cNvSpPr/>
              <p:nvPr/>
            </p:nvSpPr>
            <p:spPr>
              <a:xfrm>
                <a:off x="4234844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026D19AE-6960-7221-0D39-ECC15C990894}"/>
                  </a:ext>
                </a:extLst>
              </p:cNvPr>
              <p:cNvSpPr/>
              <p:nvPr/>
            </p:nvSpPr>
            <p:spPr>
              <a:xfrm>
                <a:off x="4396267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A7920C56-EB00-627B-F6AB-0EF5EE6CD1AC}"/>
                  </a:ext>
                </a:extLst>
              </p:cNvPr>
              <p:cNvSpPr/>
              <p:nvPr/>
            </p:nvSpPr>
            <p:spPr>
              <a:xfrm>
                <a:off x="4557690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cxnSp>
            <p:nvCxnSpPr>
              <p:cNvPr id="151" name="Connector: Elbow 150">
                <a:extLst>
                  <a:ext uri="{FF2B5EF4-FFF2-40B4-BE49-F238E27FC236}">
                    <a16:creationId xmlns:a16="http://schemas.microsoft.com/office/drawing/2014/main" id="{FAE3A001-D743-035A-AC56-3C80FEFF56BF}"/>
                  </a:ext>
                </a:extLst>
              </p:cNvPr>
              <p:cNvCxnSpPr>
                <a:cxnSpLocks/>
                <a:stCxn id="144" idx="2"/>
                <a:endCxn id="147" idx="0"/>
              </p:cNvCxnSpPr>
              <p:nvPr/>
            </p:nvCxnSpPr>
            <p:spPr>
              <a:xfrm rot="5400000">
                <a:off x="5316315" y="3109372"/>
                <a:ext cx="729547" cy="999930"/>
              </a:xfrm>
              <a:prstGeom prst="bentConnector3">
                <a:avLst>
                  <a:gd name="adj1" fmla="val 62781"/>
                </a:avLst>
              </a:prstGeom>
              <a:ln w="5715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Connector: Elbow 151">
                <a:extLst>
                  <a:ext uri="{FF2B5EF4-FFF2-40B4-BE49-F238E27FC236}">
                    <a16:creationId xmlns:a16="http://schemas.microsoft.com/office/drawing/2014/main" id="{6655B824-05D5-0798-0D33-8F86D46EFD8C}"/>
                  </a:ext>
                </a:extLst>
              </p:cNvPr>
              <p:cNvCxnSpPr>
                <a:cxnSpLocks/>
                <a:stCxn id="144" idx="2"/>
                <a:endCxn id="146" idx="0"/>
              </p:cNvCxnSpPr>
              <p:nvPr/>
            </p:nvCxnSpPr>
            <p:spPr>
              <a:xfrm rot="16200000" flipH="1">
                <a:off x="6325983" y="3099634"/>
                <a:ext cx="729547" cy="1019407"/>
              </a:xfrm>
              <a:prstGeom prst="bentConnector3">
                <a:avLst>
                  <a:gd name="adj1" fmla="val 62781"/>
                </a:avLst>
              </a:prstGeom>
              <a:ln w="5715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Arrow Connector 152">
                <a:extLst>
                  <a:ext uri="{FF2B5EF4-FFF2-40B4-BE49-F238E27FC236}">
                    <a16:creationId xmlns:a16="http://schemas.microsoft.com/office/drawing/2014/main" id="{F85959BF-FB5A-1607-6573-95F2D909A286}"/>
                  </a:ext>
                </a:extLst>
              </p:cNvPr>
              <p:cNvCxnSpPr>
                <a:cxnSpLocks/>
                <a:stCxn id="144" idx="2"/>
                <a:endCxn id="145" idx="0"/>
              </p:cNvCxnSpPr>
              <p:nvPr/>
            </p:nvCxnSpPr>
            <p:spPr>
              <a:xfrm>
                <a:off x="6181053" y="3244564"/>
                <a:ext cx="0" cy="729547"/>
              </a:xfrm>
              <a:prstGeom prst="straightConnector1">
                <a:avLst/>
              </a:prstGeom>
              <a:ln w="5715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306676C0-DA12-89AD-D1C7-6C2442E793F8}"/>
                </a:ext>
              </a:extLst>
            </p:cNvPr>
            <p:cNvSpPr/>
            <p:nvPr/>
          </p:nvSpPr>
          <p:spPr>
            <a:xfrm>
              <a:off x="24804469" y="19323258"/>
              <a:ext cx="166578" cy="16657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372B16C2-47F8-5CFB-FF11-C08E0E6F665A}"/>
                </a:ext>
              </a:extLst>
            </p:cNvPr>
            <p:cNvSpPr/>
            <p:nvPr/>
          </p:nvSpPr>
          <p:spPr>
            <a:xfrm>
              <a:off x="25119261" y="19323258"/>
              <a:ext cx="166578" cy="16657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3D3B86FE-5CB5-84E1-1D58-C2C9D52B7345}"/>
                </a:ext>
              </a:extLst>
            </p:cNvPr>
            <p:cNvSpPr/>
            <p:nvPr/>
          </p:nvSpPr>
          <p:spPr>
            <a:xfrm>
              <a:off x="25434052" y="19323258"/>
              <a:ext cx="166578" cy="16657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DE3198E2-6583-965A-2715-6780309F1EE3}"/>
              </a:ext>
            </a:extLst>
          </p:cNvPr>
          <p:cNvCxnSpPr>
            <a:cxnSpLocks/>
            <a:stCxn id="145" idx="2"/>
            <a:endCxn id="158" idx="0"/>
          </p:cNvCxnSpPr>
          <p:nvPr/>
        </p:nvCxnSpPr>
        <p:spPr>
          <a:xfrm flipH="1">
            <a:off x="17134682" y="19303810"/>
            <a:ext cx="2" cy="1364561"/>
          </a:xfrm>
          <a:prstGeom prst="straightConnector1">
            <a:avLst/>
          </a:prstGeom>
          <a:ln w="57150">
            <a:solidFill>
              <a:schemeClr val="bg2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>
            <a:extLst>
              <a:ext uri="{FF2B5EF4-FFF2-40B4-BE49-F238E27FC236}">
                <a16:creationId xmlns:a16="http://schemas.microsoft.com/office/drawing/2014/main" id="{08E74E41-B728-DAF1-D2CE-4131520AF6F6}"/>
              </a:ext>
            </a:extLst>
          </p:cNvPr>
          <p:cNvSpPr/>
          <p:nvPr/>
        </p:nvSpPr>
        <p:spPr>
          <a:xfrm>
            <a:off x="12862636" y="14131011"/>
            <a:ext cx="19261519" cy="14159363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4" name="Group 443">
            <a:extLst>
              <a:ext uri="{FF2B5EF4-FFF2-40B4-BE49-F238E27FC236}">
                <a16:creationId xmlns:a16="http://schemas.microsoft.com/office/drawing/2014/main" id="{CCB3EDFB-959E-CD9E-AE83-8906B36666D6}"/>
              </a:ext>
            </a:extLst>
          </p:cNvPr>
          <p:cNvGrpSpPr/>
          <p:nvPr/>
        </p:nvGrpSpPr>
        <p:grpSpPr>
          <a:xfrm>
            <a:off x="19122632" y="4508041"/>
            <a:ext cx="13001521" cy="6774658"/>
            <a:chOff x="18797208" y="4572052"/>
            <a:chExt cx="13326946" cy="6887680"/>
          </a:xfrm>
        </p:grpSpPr>
        <p:grpSp>
          <p:nvGrpSpPr>
            <p:cNvPr id="402" name="Group 401">
              <a:extLst>
                <a:ext uri="{FF2B5EF4-FFF2-40B4-BE49-F238E27FC236}">
                  <a16:creationId xmlns:a16="http://schemas.microsoft.com/office/drawing/2014/main" id="{00950F5B-F183-850E-5749-E11443C26E5E}"/>
                </a:ext>
              </a:extLst>
            </p:cNvPr>
            <p:cNvGrpSpPr/>
            <p:nvPr/>
          </p:nvGrpSpPr>
          <p:grpSpPr>
            <a:xfrm>
              <a:off x="18797208" y="4572052"/>
              <a:ext cx="13326946" cy="6887680"/>
              <a:chOff x="-2307574" y="15070279"/>
              <a:chExt cx="9708539" cy="5017602"/>
            </a:xfrm>
          </p:grpSpPr>
          <p:grpSp>
            <p:nvGrpSpPr>
              <p:cNvPr id="403" name="Group 402">
                <a:extLst>
                  <a:ext uri="{FF2B5EF4-FFF2-40B4-BE49-F238E27FC236}">
                    <a16:creationId xmlns:a16="http://schemas.microsoft.com/office/drawing/2014/main" id="{C38F8136-6010-DB88-1907-42899E59391F}"/>
                  </a:ext>
                </a:extLst>
              </p:cNvPr>
              <p:cNvGrpSpPr/>
              <p:nvPr/>
            </p:nvGrpSpPr>
            <p:grpSpPr>
              <a:xfrm>
                <a:off x="-2307574" y="15070279"/>
                <a:ext cx="9708539" cy="5017602"/>
                <a:chOff x="11699653" y="4648808"/>
                <a:chExt cx="9708539" cy="5017602"/>
              </a:xfrm>
            </p:grpSpPr>
            <p:sp>
              <p:nvSpPr>
                <p:cNvPr id="410" name="Rectangle 409">
                  <a:extLst>
                    <a:ext uri="{FF2B5EF4-FFF2-40B4-BE49-F238E27FC236}">
                      <a16:creationId xmlns:a16="http://schemas.microsoft.com/office/drawing/2014/main" id="{C064B6FF-CBF0-C11C-E61E-D88794F1434B}"/>
                    </a:ext>
                  </a:extLst>
                </p:cNvPr>
                <p:cNvSpPr/>
                <p:nvPr/>
              </p:nvSpPr>
              <p:spPr>
                <a:xfrm>
                  <a:off x="11699653" y="5015460"/>
                  <a:ext cx="9567626" cy="445718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tx2">
                        <a:lumMod val="25000"/>
                        <a:lumOff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25000"/>
                        <a:lumOff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25000"/>
                        <a:lumOff val="75000"/>
                        <a:shade val="100000"/>
                        <a:satMod val="11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1" name="Freeform: Shape 410">
                  <a:extLst>
                    <a:ext uri="{FF2B5EF4-FFF2-40B4-BE49-F238E27FC236}">
                      <a16:creationId xmlns:a16="http://schemas.microsoft.com/office/drawing/2014/main" id="{557BFA6A-674C-A1A6-209C-F81DC9FB1766}"/>
                    </a:ext>
                  </a:extLst>
                </p:cNvPr>
                <p:cNvSpPr/>
                <p:nvPr/>
              </p:nvSpPr>
              <p:spPr>
                <a:xfrm>
                  <a:off x="11699653" y="4741310"/>
                  <a:ext cx="9567626" cy="303674"/>
                </a:xfrm>
                <a:custGeom>
                  <a:avLst/>
                  <a:gdLst>
                    <a:gd name="connsiteX0" fmla="*/ 11182287 w 11199164"/>
                    <a:gd name="connsiteY0" fmla="*/ 0 h 277911"/>
                    <a:gd name="connsiteX1" fmla="*/ 11199164 w 11199164"/>
                    <a:gd name="connsiteY1" fmla="*/ 269879 h 277911"/>
                    <a:gd name="connsiteX2" fmla="*/ 5619913 w 11199164"/>
                    <a:gd name="connsiteY2" fmla="*/ 269879 h 277911"/>
                    <a:gd name="connsiteX3" fmla="*/ 5620415 w 11199164"/>
                    <a:gd name="connsiteY3" fmla="*/ 277911 h 277911"/>
                    <a:gd name="connsiteX4" fmla="*/ 0 w 11199164"/>
                    <a:gd name="connsiteY4" fmla="*/ 277911 h 277911"/>
                    <a:gd name="connsiteX5" fmla="*/ 0 w 11199164"/>
                    <a:gd name="connsiteY5" fmla="*/ 35712 h 277911"/>
                    <a:gd name="connsiteX6" fmla="*/ 151904 w 11199164"/>
                    <a:gd name="connsiteY6" fmla="*/ 70312 h 277911"/>
                    <a:gd name="connsiteX7" fmla="*/ 320685 w 11199164"/>
                    <a:gd name="connsiteY7" fmla="*/ 91072 h 277911"/>
                    <a:gd name="connsiteX8" fmla="*/ 556979 w 11199164"/>
                    <a:gd name="connsiteY8" fmla="*/ 97991 h 277911"/>
                    <a:gd name="connsiteX9" fmla="*/ 776393 w 11199164"/>
                    <a:gd name="connsiteY9" fmla="*/ 91072 h 277911"/>
                    <a:gd name="connsiteX10" fmla="*/ 978931 w 11199164"/>
                    <a:gd name="connsiteY10" fmla="*/ 42632 h 277911"/>
                    <a:gd name="connsiteX11" fmla="*/ 1130835 w 11199164"/>
                    <a:gd name="connsiteY11" fmla="*/ 104912 h 277911"/>
                    <a:gd name="connsiteX12" fmla="*/ 1350249 w 11199164"/>
                    <a:gd name="connsiteY12" fmla="*/ 118752 h 277911"/>
                    <a:gd name="connsiteX13" fmla="*/ 1637177 w 11199164"/>
                    <a:gd name="connsiteY13" fmla="*/ 97991 h 277911"/>
                    <a:gd name="connsiteX14" fmla="*/ 1721570 w 11199164"/>
                    <a:gd name="connsiteY14" fmla="*/ 63392 h 277911"/>
                    <a:gd name="connsiteX15" fmla="*/ 1822837 w 11199164"/>
                    <a:gd name="connsiteY15" fmla="*/ 28792 h 277911"/>
                    <a:gd name="connsiteX16" fmla="*/ 2059132 w 11199164"/>
                    <a:gd name="connsiteY16" fmla="*/ 91072 h 277911"/>
                    <a:gd name="connsiteX17" fmla="*/ 2194155 w 11199164"/>
                    <a:gd name="connsiteY17" fmla="*/ 118752 h 277911"/>
                    <a:gd name="connsiteX18" fmla="*/ 2413573 w 11199164"/>
                    <a:gd name="connsiteY18" fmla="*/ 111831 h 277911"/>
                    <a:gd name="connsiteX19" fmla="*/ 2632987 w 11199164"/>
                    <a:gd name="connsiteY19" fmla="*/ 84152 h 277911"/>
                    <a:gd name="connsiteX20" fmla="*/ 2734257 w 11199164"/>
                    <a:gd name="connsiteY20" fmla="*/ 56472 h 277911"/>
                    <a:gd name="connsiteX21" fmla="*/ 2751134 w 11199164"/>
                    <a:gd name="connsiteY21" fmla="*/ 49551 h 277911"/>
                    <a:gd name="connsiteX22" fmla="*/ 2869281 w 11199164"/>
                    <a:gd name="connsiteY22" fmla="*/ 28792 h 277911"/>
                    <a:gd name="connsiteX23" fmla="*/ 3122453 w 11199164"/>
                    <a:gd name="connsiteY23" fmla="*/ 91072 h 277911"/>
                    <a:gd name="connsiteX24" fmla="*/ 3308113 w 11199164"/>
                    <a:gd name="connsiteY24" fmla="*/ 104912 h 277911"/>
                    <a:gd name="connsiteX25" fmla="*/ 3493771 w 11199164"/>
                    <a:gd name="connsiteY25" fmla="*/ 91072 h 277911"/>
                    <a:gd name="connsiteX26" fmla="*/ 3662554 w 11199164"/>
                    <a:gd name="connsiteY26" fmla="*/ 56472 h 277911"/>
                    <a:gd name="connsiteX27" fmla="*/ 3780699 w 11199164"/>
                    <a:gd name="connsiteY27" fmla="*/ 21872 h 277911"/>
                    <a:gd name="connsiteX28" fmla="*/ 3983236 w 11199164"/>
                    <a:gd name="connsiteY28" fmla="*/ 77232 h 277911"/>
                    <a:gd name="connsiteX29" fmla="*/ 4118263 w 11199164"/>
                    <a:gd name="connsiteY29" fmla="*/ 97991 h 277911"/>
                    <a:gd name="connsiteX30" fmla="*/ 4270166 w 11199164"/>
                    <a:gd name="connsiteY30" fmla="*/ 111831 h 277911"/>
                    <a:gd name="connsiteX31" fmla="*/ 4607728 w 11199164"/>
                    <a:gd name="connsiteY31" fmla="*/ 70312 h 277911"/>
                    <a:gd name="connsiteX32" fmla="*/ 4725875 w 11199164"/>
                    <a:gd name="connsiteY32" fmla="*/ 28792 h 277911"/>
                    <a:gd name="connsiteX33" fmla="*/ 4911533 w 11199164"/>
                    <a:gd name="connsiteY33" fmla="*/ 84152 h 277911"/>
                    <a:gd name="connsiteX34" fmla="*/ 5147827 w 11199164"/>
                    <a:gd name="connsiteY34" fmla="*/ 97991 h 277911"/>
                    <a:gd name="connsiteX35" fmla="*/ 5316608 w 11199164"/>
                    <a:gd name="connsiteY35" fmla="*/ 77232 h 277911"/>
                    <a:gd name="connsiteX36" fmla="*/ 5519145 w 11199164"/>
                    <a:gd name="connsiteY36" fmla="*/ 42632 h 277911"/>
                    <a:gd name="connsiteX37" fmla="*/ 5603538 w 11199164"/>
                    <a:gd name="connsiteY37" fmla="*/ 8032 h 277911"/>
                    <a:gd name="connsiteX38" fmla="*/ 5605143 w 11199164"/>
                    <a:gd name="connsiteY38" fmla="*/ 33692 h 277911"/>
                    <a:gd name="connsiteX39" fmla="*/ 5730653 w 11199164"/>
                    <a:gd name="connsiteY39" fmla="*/ 62280 h 277911"/>
                    <a:gd name="connsiteX40" fmla="*/ 5899434 w 11199164"/>
                    <a:gd name="connsiteY40" fmla="*/ 83040 h 277911"/>
                    <a:gd name="connsiteX41" fmla="*/ 6135728 w 11199164"/>
                    <a:gd name="connsiteY41" fmla="*/ 89959 h 277911"/>
                    <a:gd name="connsiteX42" fmla="*/ 6355142 w 11199164"/>
                    <a:gd name="connsiteY42" fmla="*/ 83040 h 277911"/>
                    <a:gd name="connsiteX43" fmla="*/ 6557680 w 11199164"/>
                    <a:gd name="connsiteY43" fmla="*/ 34600 h 277911"/>
                    <a:gd name="connsiteX44" fmla="*/ 6709584 w 11199164"/>
                    <a:gd name="connsiteY44" fmla="*/ 96880 h 277911"/>
                    <a:gd name="connsiteX45" fmla="*/ 6928998 w 11199164"/>
                    <a:gd name="connsiteY45" fmla="*/ 110720 h 277911"/>
                    <a:gd name="connsiteX46" fmla="*/ 7215926 w 11199164"/>
                    <a:gd name="connsiteY46" fmla="*/ 89959 h 277911"/>
                    <a:gd name="connsiteX47" fmla="*/ 7300319 w 11199164"/>
                    <a:gd name="connsiteY47" fmla="*/ 55360 h 277911"/>
                    <a:gd name="connsiteX48" fmla="*/ 7401586 w 11199164"/>
                    <a:gd name="connsiteY48" fmla="*/ 20760 h 277911"/>
                    <a:gd name="connsiteX49" fmla="*/ 7637880 w 11199164"/>
                    <a:gd name="connsiteY49" fmla="*/ 83040 h 277911"/>
                    <a:gd name="connsiteX50" fmla="*/ 7772904 w 11199164"/>
                    <a:gd name="connsiteY50" fmla="*/ 110720 h 277911"/>
                    <a:gd name="connsiteX51" fmla="*/ 7992322 w 11199164"/>
                    <a:gd name="connsiteY51" fmla="*/ 103799 h 277911"/>
                    <a:gd name="connsiteX52" fmla="*/ 8211736 w 11199164"/>
                    <a:gd name="connsiteY52" fmla="*/ 76120 h 277911"/>
                    <a:gd name="connsiteX53" fmla="*/ 8313006 w 11199164"/>
                    <a:gd name="connsiteY53" fmla="*/ 48440 h 277911"/>
                    <a:gd name="connsiteX54" fmla="*/ 8329883 w 11199164"/>
                    <a:gd name="connsiteY54" fmla="*/ 41519 h 277911"/>
                    <a:gd name="connsiteX55" fmla="*/ 8448030 w 11199164"/>
                    <a:gd name="connsiteY55" fmla="*/ 20760 h 277911"/>
                    <a:gd name="connsiteX56" fmla="*/ 8701201 w 11199164"/>
                    <a:gd name="connsiteY56" fmla="*/ 83040 h 277911"/>
                    <a:gd name="connsiteX57" fmla="*/ 8886862 w 11199164"/>
                    <a:gd name="connsiteY57" fmla="*/ 96880 h 277911"/>
                    <a:gd name="connsiteX58" fmla="*/ 9072520 w 11199164"/>
                    <a:gd name="connsiteY58" fmla="*/ 83040 h 277911"/>
                    <a:gd name="connsiteX59" fmla="*/ 9241303 w 11199164"/>
                    <a:gd name="connsiteY59" fmla="*/ 48440 h 277911"/>
                    <a:gd name="connsiteX60" fmla="*/ 9359447 w 11199164"/>
                    <a:gd name="connsiteY60" fmla="*/ 13840 h 277911"/>
                    <a:gd name="connsiteX61" fmla="*/ 9561985 w 11199164"/>
                    <a:gd name="connsiteY61" fmla="*/ 69200 h 277911"/>
                    <a:gd name="connsiteX62" fmla="*/ 9697012 w 11199164"/>
                    <a:gd name="connsiteY62" fmla="*/ 89959 h 277911"/>
                    <a:gd name="connsiteX63" fmla="*/ 9848915 w 11199164"/>
                    <a:gd name="connsiteY63" fmla="*/ 103799 h 277911"/>
                    <a:gd name="connsiteX64" fmla="*/ 10186476 w 11199164"/>
                    <a:gd name="connsiteY64" fmla="*/ 62280 h 277911"/>
                    <a:gd name="connsiteX65" fmla="*/ 10304624 w 11199164"/>
                    <a:gd name="connsiteY65" fmla="*/ 20760 h 277911"/>
                    <a:gd name="connsiteX66" fmla="*/ 10490282 w 11199164"/>
                    <a:gd name="connsiteY66" fmla="*/ 76120 h 277911"/>
                    <a:gd name="connsiteX67" fmla="*/ 10726576 w 11199164"/>
                    <a:gd name="connsiteY67" fmla="*/ 89959 h 277911"/>
                    <a:gd name="connsiteX68" fmla="*/ 10895356 w 11199164"/>
                    <a:gd name="connsiteY68" fmla="*/ 69200 h 277911"/>
                    <a:gd name="connsiteX69" fmla="*/ 11097894 w 11199164"/>
                    <a:gd name="connsiteY69" fmla="*/ 34600 h 2779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</a:cxnLst>
                  <a:rect l="l" t="t" r="r" b="b"/>
                  <a:pathLst>
                    <a:path w="11199164" h="277911">
                      <a:moveTo>
                        <a:pt x="11182287" y="0"/>
                      </a:moveTo>
                      <a:lnTo>
                        <a:pt x="11199164" y="269879"/>
                      </a:lnTo>
                      <a:lnTo>
                        <a:pt x="5619913" y="269879"/>
                      </a:lnTo>
                      <a:lnTo>
                        <a:pt x="5620415" y="277911"/>
                      </a:lnTo>
                      <a:lnTo>
                        <a:pt x="0" y="277911"/>
                      </a:lnTo>
                      <a:lnTo>
                        <a:pt x="0" y="35712"/>
                      </a:lnTo>
                      <a:lnTo>
                        <a:pt x="151904" y="70312"/>
                      </a:lnTo>
                      <a:lnTo>
                        <a:pt x="320685" y="91072"/>
                      </a:lnTo>
                      <a:lnTo>
                        <a:pt x="556979" y="97991"/>
                      </a:lnTo>
                      <a:lnTo>
                        <a:pt x="776393" y="91072"/>
                      </a:lnTo>
                      <a:lnTo>
                        <a:pt x="978931" y="42632"/>
                      </a:lnTo>
                      <a:lnTo>
                        <a:pt x="1130835" y="104912"/>
                      </a:lnTo>
                      <a:lnTo>
                        <a:pt x="1350249" y="118752"/>
                      </a:lnTo>
                      <a:lnTo>
                        <a:pt x="1637177" y="97991"/>
                      </a:lnTo>
                      <a:lnTo>
                        <a:pt x="1721570" y="63392"/>
                      </a:lnTo>
                      <a:lnTo>
                        <a:pt x="1822837" y="28792"/>
                      </a:lnTo>
                      <a:lnTo>
                        <a:pt x="2059132" y="91072"/>
                      </a:lnTo>
                      <a:lnTo>
                        <a:pt x="2194155" y="118752"/>
                      </a:lnTo>
                      <a:lnTo>
                        <a:pt x="2413573" y="111831"/>
                      </a:lnTo>
                      <a:lnTo>
                        <a:pt x="2632987" y="84152"/>
                      </a:lnTo>
                      <a:lnTo>
                        <a:pt x="2734257" y="56472"/>
                      </a:lnTo>
                      <a:lnTo>
                        <a:pt x="2751134" y="49551"/>
                      </a:lnTo>
                      <a:lnTo>
                        <a:pt x="2869281" y="28792"/>
                      </a:lnTo>
                      <a:lnTo>
                        <a:pt x="3122453" y="91072"/>
                      </a:lnTo>
                      <a:lnTo>
                        <a:pt x="3308113" y="104912"/>
                      </a:lnTo>
                      <a:lnTo>
                        <a:pt x="3493771" y="91072"/>
                      </a:lnTo>
                      <a:lnTo>
                        <a:pt x="3662554" y="56472"/>
                      </a:lnTo>
                      <a:lnTo>
                        <a:pt x="3780699" y="21872"/>
                      </a:lnTo>
                      <a:lnTo>
                        <a:pt x="3983236" y="77232"/>
                      </a:lnTo>
                      <a:lnTo>
                        <a:pt x="4118263" y="97991"/>
                      </a:lnTo>
                      <a:lnTo>
                        <a:pt x="4270166" y="111831"/>
                      </a:lnTo>
                      <a:lnTo>
                        <a:pt x="4607728" y="70312"/>
                      </a:lnTo>
                      <a:lnTo>
                        <a:pt x="4725875" y="28792"/>
                      </a:lnTo>
                      <a:lnTo>
                        <a:pt x="4911533" y="84152"/>
                      </a:lnTo>
                      <a:lnTo>
                        <a:pt x="5147827" y="97991"/>
                      </a:lnTo>
                      <a:lnTo>
                        <a:pt x="5316608" y="77232"/>
                      </a:lnTo>
                      <a:lnTo>
                        <a:pt x="5519145" y="42632"/>
                      </a:lnTo>
                      <a:lnTo>
                        <a:pt x="5603538" y="8032"/>
                      </a:lnTo>
                      <a:lnTo>
                        <a:pt x="5605143" y="33692"/>
                      </a:lnTo>
                      <a:lnTo>
                        <a:pt x="5730653" y="62280"/>
                      </a:lnTo>
                      <a:lnTo>
                        <a:pt x="5899434" y="83040"/>
                      </a:lnTo>
                      <a:lnTo>
                        <a:pt x="6135728" y="89959"/>
                      </a:lnTo>
                      <a:lnTo>
                        <a:pt x="6355142" y="83040"/>
                      </a:lnTo>
                      <a:lnTo>
                        <a:pt x="6557680" y="34600"/>
                      </a:lnTo>
                      <a:lnTo>
                        <a:pt x="6709584" y="96880"/>
                      </a:lnTo>
                      <a:lnTo>
                        <a:pt x="6928998" y="110720"/>
                      </a:lnTo>
                      <a:lnTo>
                        <a:pt x="7215926" y="89959"/>
                      </a:lnTo>
                      <a:lnTo>
                        <a:pt x="7300319" y="55360"/>
                      </a:lnTo>
                      <a:lnTo>
                        <a:pt x="7401586" y="20760"/>
                      </a:lnTo>
                      <a:lnTo>
                        <a:pt x="7637880" y="83040"/>
                      </a:lnTo>
                      <a:lnTo>
                        <a:pt x="7772904" y="110720"/>
                      </a:lnTo>
                      <a:lnTo>
                        <a:pt x="7992322" y="103799"/>
                      </a:lnTo>
                      <a:lnTo>
                        <a:pt x="8211736" y="76120"/>
                      </a:lnTo>
                      <a:lnTo>
                        <a:pt x="8313006" y="48440"/>
                      </a:lnTo>
                      <a:lnTo>
                        <a:pt x="8329883" y="41519"/>
                      </a:lnTo>
                      <a:lnTo>
                        <a:pt x="8448030" y="20760"/>
                      </a:lnTo>
                      <a:lnTo>
                        <a:pt x="8701201" y="83040"/>
                      </a:lnTo>
                      <a:lnTo>
                        <a:pt x="8886862" y="96880"/>
                      </a:lnTo>
                      <a:lnTo>
                        <a:pt x="9072520" y="83040"/>
                      </a:lnTo>
                      <a:lnTo>
                        <a:pt x="9241303" y="48440"/>
                      </a:lnTo>
                      <a:lnTo>
                        <a:pt x="9359447" y="13840"/>
                      </a:lnTo>
                      <a:lnTo>
                        <a:pt x="9561985" y="69200"/>
                      </a:lnTo>
                      <a:lnTo>
                        <a:pt x="9697012" y="89959"/>
                      </a:lnTo>
                      <a:lnTo>
                        <a:pt x="9848915" y="103799"/>
                      </a:lnTo>
                      <a:lnTo>
                        <a:pt x="10186476" y="62280"/>
                      </a:lnTo>
                      <a:lnTo>
                        <a:pt x="10304624" y="20760"/>
                      </a:lnTo>
                      <a:lnTo>
                        <a:pt x="10490282" y="76120"/>
                      </a:lnTo>
                      <a:lnTo>
                        <a:pt x="10726576" y="89959"/>
                      </a:lnTo>
                      <a:lnTo>
                        <a:pt x="10895356" y="69200"/>
                      </a:lnTo>
                      <a:lnTo>
                        <a:pt x="11097894" y="3460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tx2">
                        <a:lumMod val="25000"/>
                        <a:lumOff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25000"/>
                        <a:lumOff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25000"/>
                        <a:lumOff val="75000"/>
                        <a:shade val="100000"/>
                        <a:satMod val="11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12" name="Group 411">
                  <a:extLst>
                    <a:ext uri="{FF2B5EF4-FFF2-40B4-BE49-F238E27FC236}">
                      <a16:creationId xmlns:a16="http://schemas.microsoft.com/office/drawing/2014/main" id="{644355AA-6844-1A65-7F91-9568938F3A46}"/>
                    </a:ext>
                  </a:extLst>
                </p:cNvPr>
                <p:cNvGrpSpPr/>
                <p:nvPr/>
              </p:nvGrpSpPr>
              <p:grpSpPr>
                <a:xfrm rot="1323749">
                  <a:off x="13070940" y="7970170"/>
                  <a:ext cx="438332" cy="122999"/>
                  <a:chOff x="230245" y="144724"/>
                  <a:chExt cx="1644604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42" name="Oval 441">
                    <a:extLst>
                      <a:ext uri="{FF2B5EF4-FFF2-40B4-BE49-F238E27FC236}">
                        <a16:creationId xmlns:a16="http://schemas.microsoft.com/office/drawing/2014/main" id="{848F765D-F939-08F2-9841-9A2E733D2DB1}"/>
                      </a:ext>
                    </a:extLst>
                  </p:cNvPr>
                  <p:cNvSpPr/>
                  <p:nvPr/>
                </p:nvSpPr>
                <p:spPr>
                  <a:xfrm>
                    <a:off x="335499" y="167750"/>
                    <a:ext cx="1539350" cy="43417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43" name="Flowchart: Manual Operation 442">
                    <a:extLst>
                      <a:ext uri="{FF2B5EF4-FFF2-40B4-BE49-F238E27FC236}">
                        <a16:creationId xmlns:a16="http://schemas.microsoft.com/office/drawing/2014/main" id="{9B1244C1-DB7A-049F-D29E-E54697C03AE0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413" name="Freeform: Shape 412">
                  <a:extLst>
                    <a:ext uri="{FF2B5EF4-FFF2-40B4-BE49-F238E27FC236}">
                      <a16:creationId xmlns:a16="http://schemas.microsoft.com/office/drawing/2014/main" id="{732B0C5D-EC9F-359F-E4AB-06C89F093ABB}"/>
                    </a:ext>
                  </a:extLst>
                </p:cNvPr>
                <p:cNvSpPr/>
                <p:nvPr/>
              </p:nvSpPr>
              <p:spPr>
                <a:xfrm>
                  <a:off x="12880927" y="4648808"/>
                  <a:ext cx="8527265" cy="5017602"/>
                </a:xfrm>
                <a:custGeom>
                  <a:avLst/>
                  <a:gdLst>
                    <a:gd name="connsiteX0" fmla="*/ 0 w 10499154"/>
                    <a:gd name="connsiteY0" fmla="*/ 0 h 5789007"/>
                    <a:gd name="connsiteX1" fmla="*/ 10499154 w 10499154"/>
                    <a:gd name="connsiteY1" fmla="*/ 0 h 5789007"/>
                    <a:gd name="connsiteX2" fmla="*/ 10499154 w 10499154"/>
                    <a:gd name="connsiteY2" fmla="*/ 5789007 h 5789007"/>
                    <a:gd name="connsiteX3" fmla="*/ 9795264 w 10499154"/>
                    <a:gd name="connsiteY3" fmla="*/ 5789007 h 5789007"/>
                    <a:gd name="connsiteX4" fmla="*/ 9722901 w 10499154"/>
                    <a:gd name="connsiteY4" fmla="*/ 5657439 h 5789007"/>
                    <a:gd name="connsiteX5" fmla="*/ 9611068 w 10499154"/>
                    <a:gd name="connsiteY5" fmla="*/ 5486400 h 5789007"/>
                    <a:gd name="connsiteX6" fmla="*/ 9446608 w 10499154"/>
                    <a:gd name="connsiteY6" fmla="*/ 5341675 h 5789007"/>
                    <a:gd name="connsiteX7" fmla="*/ 9104530 w 10499154"/>
                    <a:gd name="connsiteY7" fmla="*/ 5137744 h 5789007"/>
                    <a:gd name="connsiteX8" fmla="*/ 8670354 w 10499154"/>
                    <a:gd name="connsiteY8" fmla="*/ 4993019 h 5789007"/>
                    <a:gd name="connsiteX9" fmla="*/ 8242757 w 10499154"/>
                    <a:gd name="connsiteY9" fmla="*/ 4775931 h 5789007"/>
                    <a:gd name="connsiteX10" fmla="*/ 7749376 w 10499154"/>
                    <a:gd name="connsiteY10" fmla="*/ 4624628 h 5789007"/>
                    <a:gd name="connsiteX11" fmla="*/ 7657278 w 10499154"/>
                    <a:gd name="connsiteY11" fmla="*/ 4440432 h 5789007"/>
                    <a:gd name="connsiteX12" fmla="*/ 7525710 w 10499154"/>
                    <a:gd name="connsiteY12" fmla="*/ 4243079 h 5789007"/>
                    <a:gd name="connsiteX13" fmla="*/ 7302044 w 10499154"/>
                    <a:gd name="connsiteY13" fmla="*/ 3993100 h 5789007"/>
                    <a:gd name="connsiteX14" fmla="*/ 7019172 w 10499154"/>
                    <a:gd name="connsiteY14" fmla="*/ 3769433 h 5789007"/>
                    <a:gd name="connsiteX15" fmla="*/ 6532369 w 10499154"/>
                    <a:gd name="connsiteY15" fmla="*/ 3532610 h 5789007"/>
                    <a:gd name="connsiteX16" fmla="*/ 6131085 w 10499154"/>
                    <a:gd name="connsiteY16" fmla="*/ 3289209 h 5789007"/>
                    <a:gd name="connsiteX17" fmla="*/ 5539028 w 10499154"/>
                    <a:gd name="connsiteY17" fmla="*/ 2828720 h 5789007"/>
                    <a:gd name="connsiteX18" fmla="*/ 4914078 w 10499154"/>
                    <a:gd name="connsiteY18" fmla="*/ 2473485 h 5789007"/>
                    <a:gd name="connsiteX19" fmla="*/ 4539108 w 10499154"/>
                    <a:gd name="connsiteY19" fmla="*/ 2012996 h 5789007"/>
                    <a:gd name="connsiteX20" fmla="*/ 4150982 w 10499154"/>
                    <a:gd name="connsiteY20" fmla="*/ 1473566 h 5789007"/>
                    <a:gd name="connsiteX21" fmla="*/ 3519454 w 10499154"/>
                    <a:gd name="connsiteY21" fmla="*/ 980184 h 5789007"/>
                    <a:gd name="connsiteX22" fmla="*/ 2466907 w 10499154"/>
                    <a:gd name="connsiteY22" fmla="*/ 697313 h 5789007"/>
                    <a:gd name="connsiteX23" fmla="*/ 1289370 w 10499154"/>
                    <a:gd name="connsiteY23" fmla="*/ 605215 h 5789007"/>
                    <a:gd name="connsiteX24" fmla="*/ 6579 w 10499154"/>
                    <a:gd name="connsiteY24" fmla="*/ 519695 h 5789007"/>
                    <a:gd name="connsiteX25" fmla="*/ 0 w 10499154"/>
                    <a:gd name="connsiteY25" fmla="*/ 0 h 5789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10499154" h="5789007">
                      <a:moveTo>
                        <a:pt x="0" y="0"/>
                      </a:moveTo>
                      <a:lnTo>
                        <a:pt x="10499154" y="0"/>
                      </a:lnTo>
                      <a:lnTo>
                        <a:pt x="10499154" y="5789007"/>
                      </a:lnTo>
                      <a:lnTo>
                        <a:pt x="9795264" y="5789007"/>
                      </a:lnTo>
                      <a:lnTo>
                        <a:pt x="9722901" y="5657439"/>
                      </a:lnTo>
                      <a:lnTo>
                        <a:pt x="9611068" y="5486400"/>
                      </a:lnTo>
                      <a:lnTo>
                        <a:pt x="9446608" y="5341675"/>
                      </a:lnTo>
                      <a:lnTo>
                        <a:pt x="9104530" y="5137744"/>
                      </a:lnTo>
                      <a:lnTo>
                        <a:pt x="8670354" y="4993019"/>
                      </a:lnTo>
                      <a:lnTo>
                        <a:pt x="8242757" y="4775931"/>
                      </a:lnTo>
                      <a:lnTo>
                        <a:pt x="7749376" y="4624628"/>
                      </a:lnTo>
                      <a:lnTo>
                        <a:pt x="7657278" y="4440432"/>
                      </a:lnTo>
                      <a:lnTo>
                        <a:pt x="7525710" y="4243079"/>
                      </a:lnTo>
                      <a:lnTo>
                        <a:pt x="7302044" y="3993100"/>
                      </a:lnTo>
                      <a:lnTo>
                        <a:pt x="7019172" y="3769433"/>
                      </a:lnTo>
                      <a:lnTo>
                        <a:pt x="6532369" y="3532610"/>
                      </a:lnTo>
                      <a:lnTo>
                        <a:pt x="6131085" y="3289209"/>
                      </a:lnTo>
                      <a:lnTo>
                        <a:pt x="5539028" y="2828720"/>
                      </a:lnTo>
                      <a:lnTo>
                        <a:pt x="4914078" y="2473485"/>
                      </a:lnTo>
                      <a:lnTo>
                        <a:pt x="4539108" y="2012996"/>
                      </a:lnTo>
                      <a:lnTo>
                        <a:pt x="4150982" y="1473566"/>
                      </a:lnTo>
                      <a:lnTo>
                        <a:pt x="3519454" y="980184"/>
                      </a:lnTo>
                      <a:lnTo>
                        <a:pt x="2466907" y="697313"/>
                      </a:lnTo>
                      <a:lnTo>
                        <a:pt x="1289370" y="605215"/>
                      </a:lnTo>
                      <a:lnTo>
                        <a:pt x="6579" y="51969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2">
                    <a:lumMod val="10000"/>
                    <a:lumOff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4" name="Freeform: Shape 413">
                  <a:extLst>
                    <a:ext uri="{FF2B5EF4-FFF2-40B4-BE49-F238E27FC236}">
                      <a16:creationId xmlns:a16="http://schemas.microsoft.com/office/drawing/2014/main" id="{B796E883-6FB2-B130-4E83-750531CF93C5}"/>
                    </a:ext>
                  </a:extLst>
                </p:cNvPr>
                <p:cNvSpPr/>
                <p:nvPr/>
              </p:nvSpPr>
              <p:spPr>
                <a:xfrm>
                  <a:off x="11706629" y="9325713"/>
                  <a:ext cx="9701563" cy="324367"/>
                </a:xfrm>
                <a:custGeom>
                  <a:avLst/>
                  <a:gdLst>
                    <a:gd name="connsiteX0" fmla="*/ 0 w 10341272"/>
                    <a:gd name="connsiteY0" fmla="*/ 118411 h 460489"/>
                    <a:gd name="connsiteX1" fmla="*/ 486803 w 10341272"/>
                    <a:gd name="connsiteY1" fmla="*/ 46049 h 460489"/>
                    <a:gd name="connsiteX2" fmla="*/ 815723 w 10341272"/>
                    <a:gd name="connsiteY2" fmla="*/ 111833 h 460489"/>
                    <a:gd name="connsiteX3" fmla="*/ 1170958 w 10341272"/>
                    <a:gd name="connsiteY3" fmla="*/ 39470 h 460489"/>
                    <a:gd name="connsiteX4" fmla="*/ 1565663 w 10341272"/>
                    <a:gd name="connsiteY4" fmla="*/ 19735 h 460489"/>
                    <a:gd name="connsiteX5" fmla="*/ 1815643 w 10341272"/>
                    <a:gd name="connsiteY5" fmla="*/ 98676 h 460489"/>
                    <a:gd name="connsiteX6" fmla="*/ 2295867 w 10341272"/>
                    <a:gd name="connsiteY6" fmla="*/ 59205 h 460489"/>
                    <a:gd name="connsiteX7" fmla="*/ 2355073 w 10341272"/>
                    <a:gd name="connsiteY7" fmla="*/ 65784 h 460489"/>
                    <a:gd name="connsiteX8" fmla="*/ 2657680 w 10341272"/>
                    <a:gd name="connsiteY8" fmla="*/ 177617 h 460489"/>
                    <a:gd name="connsiteX9" fmla="*/ 2743200 w 10341272"/>
                    <a:gd name="connsiteY9" fmla="*/ 203931 h 460489"/>
                    <a:gd name="connsiteX10" fmla="*/ 3210267 w 10341272"/>
                    <a:gd name="connsiteY10" fmla="*/ 124990 h 460489"/>
                    <a:gd name="connsiteX11" fmla="*/ 4216765 w 10341272"/>
                    <a:gd name="connsiteY11" fmla="*/ 0 h 460489"/>
                    <a:gd name="connsiteX12" fmla="*/ 4374647 w 10341272"/>
                    <a:gd name="connsiteY12" fmla="*/ 98676 h 460489"/>
                    <a:gd name="connsiteX13" fmla="*/ 4493059 w 10341272"/>
                    <a:gd name="connsiteY13" fmla="*/ 92097 h 460489"/>
                    <a:gd name="connsiteX14" fmla="*/ 4736460 w 10341272"/>
                    <a:gd name="connsiteY14" fmla="*/ 72362 h 460489"/>
                    <a:gd name="connsiteX15" fmla="*/ 4769352 w 10341272"/>
                    <a:gd name="connsiteY15" fmla="*/ 65784 h 460489"/>
                    <a:gd name="connsiteX16" fmla="*/ 5282469 w 10341272"/>
                    <a:gd name="connsiteY16" fmla="*/ 65784 h 460489"/>
                    <a:gd name="connsiteX17" fmla="*/ 5552184 w 10341272"/>
                    <a:gd name="connsiteY17" fmla="*/ 13156 h 460489"/>
                    <a:gd name="connsiteX18" fmla="*/ 5907418 w 10341272"/>
                    <a:gd name="connsiteY18" fmla="*/ 32892 h 460489"/>
                    <a:gd name="connsiteX19" fmla="*/ 6479741 w 10341272"/>
                    <a:gd name="connsiteY19" fmla="*/ 85519 h 460489"/>
                    <a:gd name="connsiteX20" fmla="*/ 6881024 w 10341272"/>
                    <a:gd name="connsiteY20" fmla="*/ 26313 h 460489"/>
                    <a:gd name="connsiteX21" fmla="*/ 7117847 w 10341272"/>
                    <a:gd name="connsiteY21" fmla="*/ 92097 h 460489"/>
                    <a:gd name="connsiteX22" fmla="*/ 7637542 w 10341272"/>
                    <a:gd name="connsiteY22" fmla="*/ 59205 h 460489"/>
                    <a:gd name="connsiteX23" fmla="*/ 7854630 w 10341272"/>
                    <a:gd name="connsiteY23" fmla="*/ 78941 h 460489"/>
                    <a:gd name="connsiteX24" fmla="*/ 7913836 w 10341272"/>
                    <a:gd name="connsiteY24" fmla="*/ 92097 h 460489"/>
                    <a:gd name="connsiteX25" fmla="*/ 8130923 w 10341272"/>
                    <a:gd name="connsiteY25" fmla="*/ 32892 h 460489"/>
                    <a:gd name="connsiteX26" fmla="*/ 8453266 w 10341272"/>
                    <a:gd name="connsiteY26" fmla="*/ 26313 h 460489"/>
                    <a:gd name="connsiteX27" fmla="*/ 8657197 w 10341272"/>
                    <a:gd name="connsiteY27" fmla="*/ 78941 h 460489"/>
                    <a:gd name="connsiteX28" fmla="*/ 8972961 w 10341272"/>
                    <a:gd name="connsiteY28" fmla="*/ 39470 h 460489"/>
                    <a:gd name="connsiteX29" fmla="*/ 9255833 w 10341272"/>
                    <a:gd name="connsiteY29" fmla="*/ 39470 h 460489"/>
                    <a:gd name="connsiteX30" fmla="*/ 9518969 w 10341272"/>
                    <a:gd name="connsiteY30" fmla="*/ 46049 h 460489"/>
                    <a:gd name="connsiteX31" fmla="*/ 10018929 w 10341272"/>
                    <a:gd name="connsiteY31" fmla="*/ 131568 h 460489"/>
                    <a:gd name="connsiteX32" fmla="*/ 10334693 w 10341272"/>
                    <a:gd name="connsiteY32" fmla="*/ 203931 h 460489"/>
                    <a:gd name="connsiteX33" fmla="*/ 10341272 w 10341272"/>
                    <a:gd name="connsiteY33" fmla="*/ 460489 h 460489"/>
                    <a:gd name="connsiteX34" fmla="*/ 0 w 10341272"/>
                    <a:gd name="connsiteY34" fmla="*/ 460489 h 460489"/>
                    <a:gd name="connsiteX35" fmla="*/ 0 w 10341272"/>
                    <a:gd name="connsiteY35" fmla="*/ 118411 h 460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0341272" h="460489">
                      <a:moveTo>
                        <a:pt x="0" y="118411"/>
                      </a:moveTo>
                      <a:lnTo>
                        <a:pt x="486803" y="46049"/>
                      </a:lnTo>
                      <a:lnTo>
                        <a:pt x="815723" y="111833"/>
                      </a:lnTo>
                      <a:lnTo>
                        <a:pt x="1170958" y="39470"/>
                      </a:lnTo>
                      <a:lnTo>
                        <a:pt x="1565663" y="19735"/>
                      </a:lnTo>
                      <a:lnTo>
                        <a:pt x="1815643" y="98676"/>
                      </a:lnTo>
                      <a:lnTo>
                        <a:pt x="2295867" y="59205"/>
                      </a:lnTo>
                      <a:lnTo>
                        <a:pt x="2355073" y="65784"/>
                      </a:lnTo>
                      <a:lnTo>
                        <a:pt x="2657680" y="177617"/>
                      </a:lnTo>
                      <a:cubicBezTo>
                        <a:pt x="2720777" y="201278"/>
                        <a:pt x="2691936" y="193677"/>
                        <a:pt x="2743200" y="203931"/>
                      </a:cubicBezTo>
                      <a:lnTo>
                        <a:pt x="3210267" y="124990"/>
                      </a:lnTo>
                      <a:lnTo>
                        <a:pt x="4216765" y="0"/>
                      </a:lnTo>
                      <a:lnTo>
                        <a:pt x="4374647" y="98676"/>
                      </a:lnTo>
                      <a:lnTo>
                        <a:pt x="4493059" y="92097"/>
                      </a:lnTo>
                      <a:lnTo>
                        <a:pt x="4736460" y="72362"/>
                      </a:lnTo>
                      <a:lnTo>
                        <a:pt x="4769352" y="65784"/>
                      </a:lnTo>
                      <a:lnTo>
                        <a:pt x="5282469" y="65784"/>
                      </a:lnTo>
                      <a:lnTo>
                        <a:pt x="5552184" y="13156"/>
                      </a:lnTo>
                      <a:lnTo>
                        <a:pt x="5907418" y="32892"/>
                      </a:lnTo>
                      <a:lnTo>
                        <a:pt x="6479741" y="85519"/>
                      </a:lnTo>
                      <a:lnTo>
                        <a:pt x="6881024" y="26313"/>
                      </a:lnTo>
                      <a:lnTo>
                        <a:pt x="7117847" y="92097"/>
                      </a:lnTo>
                      <a:lnTo>
                        <a:pt x="7637542" y="59205"/>
                      </a:lnTo>
                      <a:lnTo>
                        <a:pt x="7854630" y="78941"/>
                      </a:lnTo>
                      <a:lnTo>
                        <a:pt x="7913836" y="92097"/>
                      </a:lnTo>
                      <a:lnTo>
                        <a:pt x="8130923" y="32892"/>
                      </a:lnTo>
                      <a:cubicBezTo>
                        <a:pt x="8317207" y="22542"/>
                        <a:pt x="8209803" y="26313"/>
                        <a:pt x="8453266" y="26313"/>
                      </a:cubicBezTo>
                      <a:lnTo>
                        <a:pt x="8657197" y="78941"/>
                      </a:lnTo>
                      <a:lnTo>
                        <a:pt x="8972961" y="39470"/>
                      </a:lnTo>
                      <a:lnTo>
                        <a:pt x="9255833" y="39470"/>
                      </a:lnTo>
                      <a:lnTo>
                        <a:pt x="9518969" y="46049"/>
                      </a:lnTo>
                      <a:lnTo>
                        <a:pt x="10018929" y="131568"/>
                      </a:lnTo>
                      <a:lnTo>
                        <a:pt x="10334693" y="203931"/>
                      </a:lnTo>
                      <a:lnTo>
                        <a:pt x="10341272" y="460489"/>
                      </a:lnTo>
                      <a:lnTo>
                        <a:pt x="0" y="460489"/>
                      </a:lnTo>
                      <a:lnTo>
                        <a:pt x="0" y="118411"/>
                      </a:lnTo>
                      <a:close/>
                    </a:path>
                  </a:pathLst>
                </a:custGeom>
                <a:solidFill>
                  <a:srgbClr val="BB8D49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15" name="Group 414">
                  <a:extLst>
                    <a:ext uri="{FF2B5EF4-FFF2-40B4-BE49-F238E27FC236}">
                      <a16:creationId xmlns:a16="http://schemas.microsoft.com/office/drawing/2014/main" id="{CE0CA4EB-D5B0-9C5B-D83F-8BAF0F79A82C}"/>
                    </a:ext>
                  </a:extLst>
                </p:cNvPr>
                <p:cNvGrpSpPr/>
                <p:nvPr/>
              </p:nvGrpSpPr>
              <p:grpSpPr>
                <a:xfrm rot="20700000">
                  <a:off x="13982766" y="7946893"/>
                  <a:ext cx="438332" cy="127992"/>
                  <a:chOff x="230245" y="144724"/>
                  <a:chExt cx="1644601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40" name="Oval 439">
                    <a:extLst>
                      <a:ext uri="{FF2B5EF4-FFF2-40B4-BE49-F238E27FC236}">
                        <a16:creationId xmlns:a16="http://schemas.microsoft.com/office/drawing/2014/main" id="{0C0AE34E-8D2E-D5E0-44D3-7E2063C04051}"/>
                      </a:ext>
                    </a:extLst>
                  </p:cNvPr>
                  <p:cNvSpPr/>
                  <p:nvPr/>
                </p:nvSpPr>
                <p:spPr>
                  <a:xfrm>
                    <a:off x="335498" y="167759"/>
                    <a:ext cx="1539348" cy="434178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41" name="Flowchart: Manual Operation 440">
                    <a:extLst>
                      <a:ext uri="{FF2B5EF4-FFF2-40B4-BE49-F238E27FC236}">
                        <a16:creationId xmlns:a16="http://schemas.microsoft.com/office/drawing/2014/main" id="{A60EB8FB-CC20-B151-E185-FC6FC1A87E2F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6" name="Group 415">
                  <a:extLst>
                    <a:ext uri="{FF2B5EF4-FFF2-40B4-BE49-F238E27FC236}">
                      <a16:creationId xmlns:a16="http://schemas.microsoft.com/office/drawing/2014/main" id="{B56D6DAC-79A3-4842-CBE1-BE3D2413CB62}"/>
                    </a:ext>
                  </a:extLst>
                </p:cNvPr>
                <p:cNvGrpSpPr/>
                <p:nvPr/>
              </p:nvGrpSpPr>
              <p:grpSpPr>
                <a:xfrm rot="10800000" flipH="1">
                  <a:off x="14428607" y="8341166"/>
                  <a:ext cx="438332" cy="127993"/>
                  <a:chOff x="230245" y="144724"/>
                  <a:chExt cx="1644604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38" name="Oval 437">
                    <a:extLst>
                      <a:ext uri="{FF2B5EF4-FFF2-40B4-BE49-F238E27FC236}">
                        <a16:creationId xmlns:a16="http://schemas.microsoft.com/office/drawing/2014/main" id="{58A8EA4B-39AB-5ACE-BF5C-3D6AFE1EA478}"/>
                      </a:ext>
                    </a:extLst>
                  </p:cNvPr>
                  <p:cNvSpPr/>
                  <p:nvPr/>
                </p:nvSpPr>
                <p:spPr>
                  <a:xfrm>
                    <a:off x="335499" y="167750"/>
                    <a:ext cx="1539350" cy="43417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39" name="Flowchart: Manual Operation 438">
                    <a:extLst>
                      <a:ext uri="{FF2B5EF4-FFF2-40B4-BE49-F238E27FC236}">
                        <a16:creationId xmlns:a16="http://schemas.microsoft.com/office/drawing/2014/main" id="{8A500618-325C-BE4A-0246-9DCCF4F21A3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7" name="Group 416">
                  <a:extLst>
                    <a:ext uri="{FF2B5EF4-FFF2-40B4-BE49-F238E27FC236}">
                      <a16:creationId xmlns:a16="http://schemas.microsoft.com/office/drawing/2014/main" id="{D74AE999-4CF9-C878-A2ED-4BC33F9E3CFF}"/>
                    </a:ext>
                  </a:extLst>
                </p:cNvPr>
                <p:cNvGrpSpPr/>
                <p:nvPr/>
              </p:nvGrpSpPr>
              <p:grpSpPr>
                <a:xfrm rot="401509">
                  <a:off x="13640119" y="8220455"/>
                  <a:ext cx="438332" cy="127993"/>
                  <a:chOff x="230245" y="144724"/>
                  <a:chExt cx="1644602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36" name="Oval 435">
                    <a:extLst>
                      <a:ext uri="{FF2B5EF4-FFF2-40B4-BE49-F238E27FC236}">
                        <a16:creationId xmlns:a16="http://schemas.microsoft.com/office/drawing/2014/main" id="{494FCCF3-F172-7FE4-F30C-7F2A70450268}"/>
                      </a:ext>
                    </a:extLst>
                  </p:cNvPr>
                  <p:cNvSpPr/>
                  <p:nvPr/>
                </p:nvSpPr>
                <p:spPr>
                  <a:xfrm>
                    <a:off x="335497" y="167750"/>
                    <a:ext cx="1539350" cy="434174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37" name="Flowchart: Manual Operation 436">
                    <a:extLst>
                      <a:ext uri="{FF2B5EF4-FFF2-40B4-BE49-F238E27FC236}">
                        <a16:creationId xmlns:a16="http://schemas.microsoft.com/office/drawing/2014/main" id="{FEBFE975-41C4-54D0-9ACE-BAC2B0110C3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8" name="Group 417">
                  <a:extLst>
                    <a:ext uri="{FF2B5EF4-FFF2-40B4-BE49-F238E27FC236}">
                      <a16:creationId xmlns:a16="http://schemas.microsoft.com/office/drawing/2014/main" id="{18CA277D-96FB-94CD-299B-8AC49D29F201}"/>
                    </a:ext>
                  </a:extLst>
                </p:cNvPr>
                <p:cNvGrpSpPr/>
                <p:nvPr/>
              </p:nvGrpSpPr>
              <p:grpSpPr>
                <a:xfrm rot="2221522">
                  <a:off x="13006105" y="8359819"/>
                  <a:ext cx="438332" cy="127993"/>
                  <a:chOff x="230245" y="144724"/>
                  <a:chExt cx="1644604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34" name="Oval 433">
                    <a:extLst>
                      <a:ext uri="{FF2B5EF4-FFF2-40B4-BE49-F238E27FC236}">
                        <a16:creationId xmlns:a16="http://schemas.microsoft.com/office/drawing/2014/main" id="{54025ECA-3C6F-24BB-F842-58E47C55F8B0}"/>
                      </a:ext>
                    </a:extLst>
                  </p:cNvPr>
                  <p:cNvSpPr/>
                  <p:nvPr/>
                </p:nvSpPr>
                <p:spPr>
                  <a:xfrm>
                    <a:off x="335499" y="167750"/>
                    <a:ext cx="1539350" cy="43417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35" name="Flowchart: Manual Operation 434">
                    <a:extLst>
                      <a:ext uri="{FF2B5EF4-FFF2-40B4-BE49-F238E27FC236}">
                        <a16:creationId xmlns:a16="http://schemas.microsoft.com/office/drawing/2014/main" id="{422A1CFE-4ADD-EEDF-A9B3-78C2C0BA3141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9" name="Group 418">
                  <a:extLst>
                    <a:ext uri="{FF2B5EF4-FFF2-40B4-BE49-F238E27FC236}">
                      <a16:creationId xmlns:a16="http://schemas.microsoft.com/office/drawing/2014/main" id="{CBDC94AC-10FC-974F-69F7-271E8588D937}"/>
                    </a:ext>
                  </a:extLst>
                </p:cNvPr>
                <p:cNvGrpSpPr/>
                <p:nvPr/>
              </p:nvGrpSpPr>
              <p:grpSpPr>
                <a:xfrm>
                  <a:off x="12030878" y="7336256"/>
                  <a:ext cx="2145622" cy="704432"/>
                  <a:chOff x="12700729" y="6713793"/>
                  <a:chExt cx="2145622" cy="704432"/>
                </a:xfrm>
                <a:solidFill>
                  <a:schemeClr val="bg1">
                    <a:lumMod val="65000"/>
                  </a:schemeClr>
                </a:solidFill>
              </p:grpSpPr>
              <p:grpSp>
                <p:nvGrpSpPr>
                  <p:cNvPr id="429" name="Group 428">
                    <a:extLst>
                      <a:ext uri="{FF2B5EF4-FFF2-40B4-BE49-F238E27FC236}">
                        <a16:creationId xmlns:a16="http://schemas.microsoft.com/office/drawing/2014/main" id="{9177EC23-9389-AA92-E81F-79D0F93CD471}"/>
                      </a:ext>
                    </a:extLst>
                  </p:cNvPr>
                  <p:cNvGrpSpPr/>
                  <p:nvPr/>
                </p:nvGrpSpPr>
                <p:grpSpPr>
                  <a:xfrm>
                    <a:off x="12700729" y="6713793"/>
                    <a:ext cx="1722619" cy="704432"/>
                    <a:chOff x="1920900" y="2724568"/>
                    <a:chExt cx="1307966" cy="596815"/>
                  </a:xfrm>
                  <a:grpFill/>
                </p:grpSpPr>
                <p:sp>
                  <p:nvSpPr>
                    <p:cNvPr id="431" name="Flowchart: Manual Operation 430">
                      <a:extLst>
                        <a:ext uri="{FF2B5EF4-FFF2-40B4-BE49-F238E27FC236}">
                          <a16:creationId xmlns:a16="http://schemas.microsoft.com/office/drawing/2014/main" id="{2A7681F6-A3BB-3046-18CA-3828F7AEDEF6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776174" y="2869294"/>
                      <a:ext cx="480226" cy="190774"/>
                    </a:xfrm>
                    <a:prstGeom prst="flowChartManualOperation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400"/>
                    </a:p>
                  </p:txBody>
                </p:sp>
                <p:cxnSp>
                  <p:nvCxnSpPr>
                    <p:cNvPr id="432" name="Straight Connector 431">
                      <a:extLst>
                        <a:ext uri="{FF2B5EF4-FFF2-40B4-BE49-F238E27FC236}">
                          <a16:creationId xmlns:a16="http://schemas.microsoft.com/office/drawing/2014/main" id="{F1FB9397-E6CF-56A5-92B4-FEE1DEAC960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366719" y="3117086"/>
                      <a:ext cx="218821" cy="204297"/>
                    </a:xfrm>
                    <a:prstGeom prst="line">
                      <a:avLst/>
                    </a:prstGeom>
                    <a:grpFill/>
                    <a:ln w="38100"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3" name="Straight Connector 432">
                      <a:extLst>
                        <a:ext uri="{FF2B5EF4-FFF2-40B4-BE49-F238E27FC236}">
                          <a16:creationId xmlns:a16="http://schemas.microsoft.com/office/drawing/2014/main" id="{D58DEB99-4F4A-476B-71B4-96C5D1AF8DB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010045" y="3117086"/>
                      <a:ext cx="218821" cy="204297"/>
                    </a:xfrm>
                    <a:prstGeom prst="line">
                      <a:avLst/>
                    </a:prstGeom>
                    <a:grpFill/>
                    <a:ln w="38100"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30" name="Oval 429">
                    <a:extLst>
                      <a:ext uri="{FF2B5EF4-FFF2-40B4-BE49-F238E27FC236}">
                        <a16:creationId xmlns:a16="http://schemas.microsoft.com/office/drawing/2014/main" id="{ED038AA8-F033-4FA6-DB77-0F03FBCCA0AB}"/>
                      </a:ext>
                    </a:extLst>
                  </p:cNvPr>
                  <p:cNvSpPr/>
                  <p:nvPr/>
                </p:nvSpPr>
                <p:spPr>
                  <a:xfrm>
                    <a:off x="12818994" y="6745764"/>
                    <a:ext cx="2027357" cy="51246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 dirty="0"/>
                  </a:p>
                </p:txBody>
              </p:sp>
            </p:grpSp>
            <p:sp>
              <p:nvSpPr>
                <p:cNvPr id="420" name="Oval 419">
                  <a:extLst>
                    <a:ext uri="{FF2B5EF4-FFF2-40B4-BE49-F238E27FC236}">
                      <a16:creationId xmlns:a16="http://schemas.microsoft.com/office/drawing/2014/main" id="{1EA67D70-650E-E15C-2161-0FB1E1379822}"/>
                    </a:ext>
                  </a:extLst>
                </p:cNvPr>
                <p:cNvSpPr/>
                <p:nvPr/>
              </p:nvSpPr>
              <p:spPr>
                <a:xfrm>
                  <a:off x="14176500" y="5294075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1" name="Oval 420">
                  <a:extLst>
                    <a:ext uri="{FF2B5EF4-FFF2-40B4-BE49-F238E27FC236}">
                      <a16:creationId xmlns:a16="http://schemas.microsoft.com/office/drawing/2014/main" id="{34BDD75E-AFCA-2195-808C-C0DF3A18E274}"/>
                    </a:ext>
                  </a:extLst>
                </p:cNvPr>
                <p:cNvSpPr/>
                <p:nvPr/>
              </p:nvSpPr>
              <p:spPr>
                <a:xfrm>
                  <a:off x="16455580" y="6679756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2" name="Oval 421">
                  <a:extLst>
                    <a:ext uri="{FF2B5EF4-FFF2-40B4-BE49-F238E27FC236}">
                      <a16:creationId xmlns:a16="http://schemas.microsoft.com/office/drawing/2014/main" id="{E62A54BD-6C96-BAF8-8264-25FF31556682}"/>
                    </a:ext>
                  </a:extLst>
                </p:cNvPr>
                <p:cNvSpPr/>
                <p:nvPr/>
              </p:nvSpPr>
              <p:spPr>
                <a:xfrm>
                  <a:off x="19528221" y="9031854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3" name="Oval 422">
                  <a:extLst>
                    <a:ext uri="{FF2B5EF4-FFF2-40B4-BE49-F238E27FC236}">
                      <a16:creationId xmlns:a16="http://schemas.microsoft.com/office/drawing/2014/main" id="{690F2CE5-ABC2-4115-D367-FA066379D87E}"/>
                    </a:ext>
                  </a:extLst>
                </p:cNvPr>
                <p:cNvSpPr/>
                <p:nvPr/>
              </p:nvSpPr>
              <p:spPr>
                <a:xfrm>
                  <a:off x="14521324" y="6509407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4" name="Oval 423">
                  <a:extLst>
                    <a:ext uri="{FF2B5EF4-FFF2-40B4-BE49-F238E27FC236}">
                      <a16:creationId xmlns:a16="http://schemas.microsoft.com/office/drawing/2014/main" id="{9BBCDB09-14E2-D375-0754-60205E26D68D}"/>
                    </a:ext>
                  </a:extLst>
                </p:cNvPr>
                <p:cNvSpPr/>
                <p:nvPr/>
              </p:nvSpPr>
              <p:spPr>
                <a:xfrm>
                  <a:off x="12861264" y="5765760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5" name="Oval 424">
                  <a:extLst>
                    <a:ext uri="{FF2B5EF4-FFF2-40B4-BE49-F238E27FC236}">
                      <a16:creationId xmlns:a16="http://schemas.microsoft.com/office/drawing/2014/main" id="{74F298BC-3002-F508-D135-806480D67105}"/>
                    </a:ext>
                  </a:extLst>
                </p:cNvPr>
                <p:cNvSpPr/>
                <p:nvPr/>
              </p:nvSpPr>
              <p:spPr>
                <a:xfrm>
                  <a:off x="15919421" y="8741713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6" name="Oval 425">
                  <a:extLst>
                    <a:ext uri="{FF2B5EF4-FFF2-40B4-BE49-F238E27FC236}">
                      <a16:creationId xmlns:a16="http://schemas.microsoft.com/office/drawing/2014/main" id="{90F8FE86-34BE-DA77-582E-57E08A4F06D4}"/>
                    </a:ext>
                  </a:extLst>
                </p:cNvPr>
                <p:cNvSpPr/>
                <p:nvPr/>
              </p:nvSpPr>
              <p:spPr>
                <a:xfrm>
                  <a:off x="17452086" y="8194235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7" name="Oval 426">
                  <a:extLst>
                    <a:ext uri="{FF2B5EF4-FFF2-40B4-BE49-F238E27FC236}">
                      <a16:creationId xmlns:a16="http://schemas.microsoft.com/office/drawing/2014/main" id="{C9697DC5-113D-1FAF-B4AD-F2DC73E6A510}"/>
                    </a:ext>
                  </a:extLst>
                </p:cNvPr>
                <p:cNvSpPr/>
                <p:nvPr/>
              </p:nvSpPr>
              <p:spPr>
                <a:xfrm>
                  <a:off x="12577236" y="8889677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8" name="Oval 427">
                  <a:extLst>
                    <a:ext uri="{FF2B5EF4-FFF2-40B4-BE49-F238E27FC236}">
                      <a16:creationId xmlns:a16="http://schemas.microsoft.com/office/drawing/2014/main" id="{0C56C6F9-0E87-CF61-54FE-00F3122B3CB4}"/>
                    </a:ext>
                  </a:extLst>
                </p:cNvPr>
                <p:cNvSpPr/>
                <p:nvPr/>
              </p:nvSpPr>
              <p:spPr>
                <a:xfrm>
                  <a:off x="18274338" y="9098532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</p:grpSp>
          <p:cxnSp>
            <p:nvCxnSpPr>
              <p:cNvPr id="404" name="Straight Arrow Connector 403">
                <a:extLst>
                  <a:ext uri="{FF2B5EF4-FFF2-40B4-BE49-F238E27FC236}">
                    <a16:creationId xmlns:a16="http://schemas.microsoft.com/office/drawing/2014/main" id="{EE586A07-F389-1A4A-E68E-0E781D65CC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0143" y="17294430"/>
                <a:ext cx="194429" cy="1008294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5" name="Straight Arrow Connector 404">
                <a:extLst>
                  <a:ext uri="{FF2B5EF4-FFF2-40B4-BE49-F238E27FC236}">
                    <a16:creationId xmlns:a16="http://schemas.microsoft.com/office/drawing/2014/main" id="{2A347D40-6913-4B58-5C5D-ECFE10F24F9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2900" y="16081784"/>
                <a:ext cx="204457" cy="765240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6" name="Straight Arrow Connector 405">
                <a:extLst>
                  <a:ext uri="{FF2B5EF4-FFF2-40B4-BE49-F238E27FC236}">
                    <a16:creationId xmlns:a16="http://schemas.microsoft.com/office/drawing/2014/main" id="{D6CD97BF-1433-AB23-C233-0E8B83FA5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5059" y="18881173"/>
                <a:ext cx="830657" cy="428940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7" name="Straight Arrow Connector 406">
                <a:extLst>
                  <a:ext uri="{FF2B5EF4-FFF2-40B4-BE49-F238E27FC236}">
                    <a16:creationId xmlns:a16="http://schemas.microsoft.com/office/drawing/2014/main" id="{BD2FBA5E-CFAB-AE6B-DE81-54E3CBE0B4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06675" y="18810204"/>
                <a:ext cx="1000412" cy="499909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Straight Arrow Connector 407">
                <a:extLst>
                  <a:ext uri="{FF2B5EF4-FFF2-40B4-BE49-F238E27FC236}">
                    <a16:creationId xmlns:a16="http://schemas.microsoft.com/office/drawing/2014/main" id="{C060B632-B416-D016-FE07-0840022258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77005" y="18462159"/>
                <a:ext cx="2130082" cy="207599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9" name="Straight Arrow Connector 408">
                <a:extLst>
                  <a:ext uri="{FF2B5EF4-FFF2-40B4-BE49-F238E27FC236}">
                    <a16:creationId xmlns:a16="http://schemas.microsoft.com/office/drawing/2014/main" id="{5D221014-41EC-5C08-6938-50A14D4B3A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5020" y="16104768"/>
                <a:ext cx="303274" cy="1290318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6860751C-F665-52F0-8124-64B6B247AFB5}"/>
                </a:ext>
              </a:extLst>
            </p:cNvPr>
            <p:cNvSpPr txBox="1"/>
            <p:nvPr/>
          </p:nvSpPr>
          <p:spPr>
            <a:xfrm>
              <a:off x="27379085" y="5054199"/>
              <a:ext cx="442056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Marine under-ice mission planning</a:t>
              </a:r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8E592ECA-9510-380F-F4DD-39EED599C87B}"/>
              </a:ext>
            </a:extLst>
          </p:cNvPr>
          <p:cNvGrpSpPr/>
          <p:nvPr/>
        </p:nvGrpSpPr>
        <p:grpSpPr>
          <a:xfrm>
            <a:off x="848338" y="15367018"/>
            <a:ext cx="10739251" cy="8927317"/>
            <a:chOff x="2787083" y="21475888"/>
            <a:chExt cx="11519851" cy="9620147"/>
          </a:xfrm>
        </p:grpSpPr>
        <p:grpSp>
          <p:nvGrpSpPr>
            <p:cNvPr id="255" name="Group 254">
              <a:extLst>
                <a:ext uri="{FF2B5EF4-FFF2-40B4-BE49-F238E27FC236}">
                  <a16:creationId xmlns:a16="http://schemas.microsoft.com/office/drawing/2014/main" id="{AEE3E6EB-A7B6-61A2-0C8F-092CE0A440AD}"/>
                </a:ext>
              </a:extLst>
            </p:cNvPr>
            <p:cNvGrpSpPr/>
            <p:nvPr/>
          </p:nvGrpSpPr>
          <p:grpSpPr>
            <a:xfrm>
              <a:off x="2787083" y="21475888"/>
              <a:ext cx="11519851" cy="9620147"/>
              <a:chOff x="3376536" y="20407090"/>
              <a:chExt cx="14238085" cy="11890125"/>
            </a:xfrm>
          </p:grpSpPr>
          <p:grpSp>
            <p:nvGrpSpPr>
              <p:cNvPr id="258" name="Group 257">
                <a:extLst>
                  <a:ext uri="{FF2B5EF4-FFF2-40B4-BE49-F238E27FC236}">
                    <a16:creationId xmlns:a16="http://schemas.microsoft.com/office/drawing/2014/main" id="{C0645628-ABF1-09F8-A7EB-D5DE7E1DE069}"/>
                  </a:ext>
                </a:extLst>
              </p:cNvPr>
              <p:cNvGrpSpPr/>
              <p:nvPr/>
            </p:nvGrpSpPr>
            <p:grpSpPr>
              <a:xfrm>
                <a:off x="4890713" y="25512918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1FB186D8-282A-B6E7-3405-26AD2CF05838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 w="57150"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324" name="Flowchart: Manual Operation 323">
                  <a:extLst>
                    <a:ext uri="{FF2B5EF4-FFF2-40B4-BE49-F238E27FC236}">
                      <a16:creationId xmlns:a16="http://schemas.microsoft.com/office/drawing/2014/main" id="{F27FFD59-7DBF-B7A3-EC7E-35EE7ECA2107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 w="57150"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8" name="Group 317">
                <a:extLst>
                  <a:ext uri="{FF2B5EF4-FFF2-40B4-BE49-F238E27FC236}">
                    <a16:creationId xmlns:a16="http://schemas.microsoft.com/office/drawing/2014/main" id="{E4F917D9-38DC-163E-AE5D-B84300C390EE}"/>
                  </a:ext>
                </a:extLst>
              </p:cNvPr>
              <p:cNvGrpSpPr/>
              <p:nvPr/>
            </p:nvGrpSpPr>
            <p:grpSpPr>
              <a:xfrm>
                <a:off x="6598424" y="20407090"/>
                <a:ext cx="7255231" cy="1898638"/>
                <a:chOff x="230245" y="219755"/>
                <a:chExt cx="1644604" cy="480226"/>
              </a:xfrm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F2C465B6-8B6A-7CAD-282F-43ECF44EBC99}"/>
                    </a:ext>
                  </a:extLst>
                </p:cNvPr>
                <p:cNvSpPr/>
                <p:nvPr/>
              </p:nvSpPr>
              <p:spPr>
                <a:xfrm>
                  <a:off x="335499" y="242783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 w="57150">
                  <a:solidFill>
                    <a:srgbClr val="57A7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800" b="1" dirty="0"/>
                    <a:t>Mothership</a:t>
                  </a:r>
                </a:p>
              </p:txBody>
            </p:sp>
            <p:sp>
              <p:nvSpPr>
                <p:cNvPr id="322" name="Flowchart: Manual Operation 321">
                  <a:extLst>
                    <a:ext uri="{FF2B5EF4-FFF2-40B4-BE49-F238E27FC236}">
                      <a16:creationId xmlns:a16="http://schemas.microsoft.com/office/drawing/2014/main" id="{5E49BDF1-F883-58D8-0E46-B674FDA93A1E}"/>
                    </a:ext>
                  </a:extLst>
                </p:cNvPr>
                <p:cNvSpPr/>
                <p:nvPr/>
              </p:nvSpPr>
              <p:spPr>
                <a:xfrm rot="5400000">
                  <a:off x="85519" y="364481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 w="57150">
                  <a:solidFill>
                    <a:srgbClr val="57A7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FD7CD169-3A8E-5652-9A44-3A39466C5ADE}"/>
                  </a:ext>
                </a:extLst>
              </p:cNvPr>
              <p:cNvGrpSpPr/>
              <p:nvPr/>
            </p:nvGrpSpPr>
            <p:grpSpPr>
              <a:xfrm>
                <a:off x="9838366" y="27695166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316" name="Oval 315">
                  <a:extLst>
                    <a:ext uri="{FF2B5EF4-FFF2-40B4-BE49-F238E27FC236}">
                      <a16:creationId xmlns:a16="http://schemas.microsoft.com/office/drawing/2014/main" id="{29AFB089-7509-0305-73B1-E4FFC0F64720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 w="57150">
                  <a:solidFill>
                    <a:srgbClr val="FF9F9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317" name="Flowchart: Manual Operation 316">
                  <a:extLst>
                    <a:ext uri="{FF2B5EF4-FFF2-40B4-BE49-F238E27FC236}">
                      <a16:creationId xmlns:a16="http://schemas.microsoft.com/office/drawing/2014/main" id="{704B0FFE-482B-D822-12DF-153A41A92976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 w="57150">
                  <a:solidFill>
                    <a:srgbClr val="FF9F9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1" name="Group 260">
                <a:extLst>
                  <a:ext uri="{FF2B5EF4-FFF2-40B4-BE49-F238E27FC236}">
                    <a16:creationId xmlns:a16="http://schemas.microsoft.com/office/drawing/2014/main" id="{E1F3817D-CCE8-583C-9072-30C4BFB0D563}"/>
                  </a:ext>
                </a:extLst>
              </p:cNvPr>
              <p:cNvGrpSpPr/>
              <p:nvPr/>
            </p:nvGrpSpPr>
            <p:grpSpPr>
              <a:xfrm>
                <a:off x="14663587" y="25512919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314" name="Oval 313">
                  <a:extLst>
                    <a:ext uri="{FF2B5EF4-FFF2-40B4-BE49-F238E27FC236}">
                      <a16:creationId xmlns:a16="http://schemas.microsoft.com/office/drawing/2014/main" id="{47E5D8E0-AA2D-93DF-D65D-2BCA6C4FE118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 w="57150"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315" name="Flowchart: Manual Operation 314">
                  <a:extLst>
                    <a:ext uri="{FF2B5EF4-FFF2-40B4-BE49-F238E27FC236}">
                      <a16:creationId xmlns:a16="http://schemas.microsoft.com/office/drawing/2014/main" id="{6DC0EC18-6336-498B-10E2-96AA272548D5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 w="57150"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62" name="Arrow: Down 261">
                <a:extLst>
                  <a:ext uri="{FF2B5EF4-FFF2-40B4-BE49-F238E27FC236}">
                    <a16:creationId xmlns:a16="http://schemas.microsoft.com/office/drawing/2014/main" id="{4EC7D2B0-F3D9-E903-E5AB-FEF5C303A364}"/>
                  </a:ext>
                </a:extLst>
              </p:cNvPr>
              <p:cNvSpPr/>
              <p:nvPr/>
            </p:nvSpPr>
            <p:spPr>
              <a:xfrm>
                <a:off x="5222921" y="26087996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 w="57150">
                <a:solidFill>
                  <a:srgbClr val="D0BB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Arrow: Down 262">
                <a:extLst>
                  <a:ext uri="{FF2B5EF4-FFF2-40B4-BE49-F238E27FC236}">
                    <a16:creationId xmlns:a16="http://schemas.microsoft.com/office/drawing/2014/main" id="{6F7D60E4-4594-B5BC-B728-861C678701D2}"/>
                  </a:ext>
                </a:extLst>
              </p:cNvPr>
              <p:cNvSpPr/>
              <p:nvPr/>
            </p:nvSpPr>
            <p:spPr>
              <a:xfrm>
                <a:off x="10161650" y="28276300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 w="57150">
                <a:solidFill>
                  <a:srgbClr val="FF9F9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4" name="Arrow: Down 263">
                <a:extLst>
                  <a:ext uri="{FF2B5EF4-FFF2-40B4-BE49-F238E27FC236}">
                    <a16:creationId xmlns:a16="http://schemas.microsoft.com/office/drawing/2014/main" id="{8F7EDF2D-08F7-D197-88EA-6F257E4D8D0D}"/>
                  </a:ext>
                </a:extLst>
              </p:cNvPr>
              <p:cNvSpPr/>
              <p:nvPr/>
            </p:nvSpPr>
            <p:spPr>
              <a:xfrm>
                <a:off x="15002528" y="26094053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 w="57150">
                <a:solidFill>
                  <a:srgbClr val="8DE5A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Arrow: Up-Down 264">
                <a:extLst>
                  <a:ext uri="{FF2B5EF4-FFF2-40B4-BE49-F238E27FC236}">
                    <a16:creationId xmlns:a16="http://schemas.microsoft.com/office/drawing/2014/main" id="{B310FC68-2AD5-A4CB-6902-26B96DF3281C}"/>
                  </a:ext>
                </a:extLst>
              </p:cNvPr>
              <p:cNvSpPr/>
              <p:nvPr/>
            </p:nvSpPr>
            <p:spPr>
              <a:xfrm rot="2700000">
                <a:off x="7308868" y="22085557"/>
                <a:ext cx="562543" cy="3648913"/>
              </a:xfrm>
              <a:prstGeom prst="upDownArrow">
                <a:avLst/>
              </a:prstGeom>
              <a:solidFill>
                <a:schemeClr val="bg1"/>
              </a:solidFill>
              <a:ln w="57150">
                <a:gradFill>
                  <a:gsLst>
                    <a:gs pos="0">
                      <a:srgbClr val="57A7FF"/>
                    </a:gs>
                    <a:gs pos="100000">
                      <a:srgbClr val="D0BBFF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6" name="Arrow: Up-Down 265">
                <a:extLst>
                  <a:ext uri="{FF2B5EF4-FFF2-40B4-BE49-F238E27FC236}">
                    <a16:creationId xmlns:a16="http://schemas.microsoft.com/office/drawing/2014/main" id="{5D22D321-31BC-07CF-92F1-6E1BBE7B720E}"/>
                  </a:ext>
                </a:extLst>
              </p:cNvPr>
              <p:cNvSpPr/>
              <p:nvPr/>
            </p:nvSpPr>
            <p:spPr>
              <a:xfrm rot="8100000">
                <a:off x="13064325" y="22060142"/>
                <a:ext cx="562543" cy="3648913"/>
              </a:xfrm>
              <a:prstGeom prst="upDownArrow">
                <a:avLst/>
              </a:prstGeom>
              <a:solidFill>
                <a:schemeClr val="bg1"/>
              </a:solidFill>
              <a:ln w="57150">
                <a:gradFill>
                  <a:gsLst>
                    <a:gs pos="100000">
                      <a:srgbClr val="57A7FF"/>
                    </a:gs>
                    <a:gs pos="0">
                      <a:srgbClr val="8DE5A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7" name="Arrow: Up-Down 266">
                <a:extLst>
                  <a:ext uri="{FF2B5EF4-FFF2-40B4-BE49-F238E27FC236}">
                    <a16:creationId xmlns:a16="http://schemas.microsoft.com/office/drawing/2014/main" id="{A7F4A2CA-31BF-A892-D2E4-94426FC7EEC1}"/>
                  </a:ext>
                </a:extLst>
              </p:cNvPr>
              <p:cNvSpPr/>
              <p:nvPr/>
            </p:nvSpPr>
            <p:spPr>
              <a:xfrm rot="10800000">
                <a:off x="10246401" y="22630469"/>
                <a:ext cx="638290" cy="4693766"/>
              </a:xfrm>
              <a:prstGeom prst="upDownArrow">
                <a:avLst/>
              </a:prstGeom>
              <a:solidFill>
                <a:schemeClr val="bg1"/>
              </a:solidFill>
              <a:ln w="57150">
                <a:gradFill>
                  <a:gsLst>
                    <a:gs pos="100000">
                      <a:srgbClr val="57A7FF"/>
                    </a:gs>
                    <a:gs pos="0">
                      <a:srgbClr val="FF9F9A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34B34C3B-2353-7D3E-E124-A89CAC5CF599}"/>
                  </a:ext>
                </a:extLst>
              </p:cNvPr>
              <p:cNvGrpSpPr/>
              <p:nvPr/>
            </p:nvGrpSpPr>
            <p:grpSpPr>
              <a:xfrm>
                <a:off x="3376536" y="27054032"/>
                <a:ext cx="4485716" cy="3060934"/>
                <a:chOff x="2285712" y="3949616"/>
                <a:chExt cx="2298042" cy="1568123"/>
              </a:xfrm>
            </p:grpSpPr>
            <p:sp>
              <p:nvSpPr>
                <p:cNvPr id="300" name="Rectangle 299">
                  <a:extLst>
                    <a:ext uri="{FF2B5EF4-FFF2-40B4-BE49-F238E27FC236}">
                      <a16:creationId xmlns:a16="http://schemas.microsoft.com/office/drawing/2014/main" id="{BA93429F-26ED-C9B7-55B2-D43BA681733C}"/>
                    </a:ext>
                  </a:extLst>
                </p:cNvPr>
                <p:cNvSpPr/>
                <p:nvPr/>
              </p:nvSpPr>
              <p:spPr>
                <a:xfrm>
                  <a:off x="2285712" y="3949616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01" name="Picture 300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C86A935F-9ACB-142C-1DBD-07B3E69F88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2313144" y="4001325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cxnSp>
              <p:nvCxnSpPr>
                <p:cNvPr id="302" name="Straight Arrow Connector 301">
                  <a:extLst>
                    <a:ext uri="{FF2B5EF4-FFF2-40B4-BE49-F238E27FC236}">
                      <a16:creationId xmlns:a16="http://schemas.microsoft.com/office/drawing/2014/main" id="{8719F56D-AD6E-F679-8F32-805F2B7E8FAF}"/>
                    </a:ext>
                  </a:extLst>
                </p:cNvPr>
                <p:cNvCxnSpPr>
                  <a:stCxn id="313" idx="2"/>
                  <a:endCxn id="306" idx="5"/>
                </p:cNvCxnSpPr>
                <p:nvPr/>
              </p:nvCxnSpPr>
              <p:spPr>
                <a:xfrm flipH="1" flipV="1">
                  <a:off x="2586680" y="4234986"/>
                  <a:ext cx="593587" cy="240545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3" name="Straight Arrow Connector 302">
                  <a:extLst>
                    <a:ext uri="{FF2B5EF4-FFF2-40B4-BE49-F238E27FC236}">
                      <a16:creationId xmlns:a16="http://schemas.microsoft.com/office/drawing/2014/main" id="{3C04E73E-979E-565B-A721-0027E3387F2F}"/>
                    </a:ext>
                  </a:extLst>
                </p:cNvPr>
                <p:cNvCxnSpPr>
                  <a:stCxn id="306" idx="4"/>
                </p:cNvCxnSpPr>
                <p:nvPr/>
              </p:nvCxnSpPr>
              <p:spPr>
                <a:xfrm flipH="1">
                  <a:off x="2404789" y="4250885"/>
                  <a:ext cx="143509" cy="327577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4" name="Straight Arrow Connector 303">
                  <a:extLst>
                    <a:ext uri="{FF2B5EF4-FFF2-40B4-BE49-F238E27FC236}">
                      <a16:creationId xmlns:a16="http://schemas.microsoft.com/office/drawing/2014/main" id="{164E5A8C-421A-6CF9-805D-ED8B30D94185}"/>
                    </a:ext>
                  </a:extLst>
                </p:cNvPr>
                <p:cNvCxnSpPr>
                  <a:stCxn id="309" idx="6"/>
                  <a:endCxn id="308" idx="1"/>
                </p:cNvCxnSpPr>
                <p:nvPr/>
              </p:nvCxnSpPr>
              <p:spPr>
                <a:xfrm>
                  <a:off x="2459070" y="4632743"/>
                  <a:ext cx="456976" cy="284016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5" name="Straight Arrow Connector 304">
                  <a:extLst>
                    <a:ext uri="{FF2B5EF4-FFF2-40B4-BE49-F238E27FC236}">
                      <a16:creationId xmlns:a16="http://schemas.microsoft.com/office/drawing/2014/main" id="{F73BEDA0-1E76-28AE-C37C-91F7CA1B743E}"/>
                    </a:ext>
                  </a:extLst>
                </p:cNvPr>
                <p:cNvCxnSpPr>
                  <a:endCxn id="313" idx="3"/>
                </p:cNvCxnSpPr>
                <p:nvPr/>
              </p:nvCxnSpPr>
              <p:spPr>
                <a:xfrm flipV="1">
                  <a:off x="2973324" y="4513913"/>
                  <a:ext cx="222842" cy="386947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42227A67-4649-7BF8-1D0C-37CE63CFA94B}"/>
                    </a:ext>
                  </a:extLst>
                </p:cNvPr>
                <p:cNvSpPr/>
                <p:nvPr/>
              </p:nvSpPr>
              <p:spPr>
                <a:xfrm>
                  <a:off x="2494017" y="4142323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80A4C47F-6872-53D3-AECE-CE017182952F}"/>
                    </a:ext>
                  </a:extLst>
                </p:cNvPr>
                <p:cNvSpPr/>
                <p:nvPr/>
              </p:nvSpPr>
              <p:spPr>
                <a:xfrm>
                  <a:off x="3882011" y="4311547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Oval 307">
                  <a:extLst>
                    <a:ext uri="{FF2B5EF4-FFF2-40B4-BE49-F238E27FC236}">
                      <a16:creationId xmlns:a16="http://schemas.microsoft.com/office/drawing/2014/main" id="{00E26832-2FA9-DE94-BC4C-57A1228920EC}"/>
                    </a:ext>
                  </a:extLst>
                </p:cNvPr>
                <p:cNvSpPr/>
                <p:nvPr/>
              </p:nvSpPr>
              <p:spPr>
                <a:xfrm>
                  <a:off x="2900147" y="4900860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9" name="Oval 308">
                  <a:extLst>
                    <a:ext uri="{FF2B5EF4-FFF2-40B4-BE49-F238E27FC236}">
                      <a16:creationId xmlns:a16="http://schemas.microsoft.com/office/drawing/2014/main" id="{5E716336-07F1-31CF-73F5-78A8C17B709C}"/>
                    </a:ext>
                  </a:extLst>
                </p:cNvPr>
                <p:cNvSpPr/>
                <p:nvPr/>
              </p:nvSpPr>
              <p:spPr>
                <a:xfrm>
                  <a:off x="2350508" y="457846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0" name="Oval 309">
                  <a:extLst>
                    <a:ext uri="{FF2B5EF4-FFF2-40B4-BE49-F238E27FC236}">
                      <a16:creationId xmlns:a16="http://schemas.microsoft.com/office/drawing/2014/main" id="{19E6C668-70AB-ACE7-353C-B2F86D70BE29}"/>
                    </a:ext>
                  </a:extLst>
                </p:cNvPr>
                <p:cNvSpPr/>
                <p:nvPr/>
              </p:nvSpPr>
              <p:spPr>
                <a:xfrm>
                  <a:off x="4104727" y="4859561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1" name="Oval 310">
                  <a:extLst>
                    <a:ext uri="{FF2B5EF4-FFF2-40B4-BE49-F238E27FC236}">
                      <a16:creationId xmlns:a16="http://schemas.microsoft.com/office/drawing/2014/main" id="{EFA92DEE-D1B0-6502-1D12-E78621E8FA61}"/>
                    </a:ext>
                  </a:extLst>
                </p:cNvPr>
                <p:cNvSpPr/>
                <p:nvPr/>
              </p:nvSpPr>
              <p:spPr>
                <a:xfrm>
                  <a:off x="3778272" y="520480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2" name="Oval 311">
                  <a:extLst>
                    <a:ext uri="{FF2B5EF4-FFF2-40B4-BE49-F238E27FC236}">
                      <a16:creationId xmlns:a16="http://schemas.microsoft.com/office/drawing/2014/main" id="{D7FF07E4-7D65-E418-7C03-C26BA1780475}"/>
                    </a:ext>
                  </a:extLst>
                </p:cNvPr>
                <p:cNvSpPr/>
                <p:nvPr/>
              </p:nvSpPr>
              <p:spPr>
                <a:xfrm>
                  <a:off x="4153624" y="408804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3" name="Oval 312">
                  <a:extLst>
                    <a:ext uri="{FF2B5EF4-FFF2-40B4-BE49-F238E27FC236}">
                      <a16:creationId xmlns:a16="http://schemas.microsoft.com/office/drawing/2014/main" id="{7D8BD7DF-BE11-645C-D866-D4147B3803D8}"/>
                    </a:ext>
                  </a:extLst>
                </p:cNvPr>
                <p:cNvSpPr/>
                <p:nvPr/>
              </p:nvSpPr>
              <p:spPr>
                <a:xfrm>
                  <a:off x="3180267" y="4421250"/>
                  <a:ext cx="108562" cy="108562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69" name="Group 268">
                <a:extLst>
                  <a:ext uri="{FF2B5EF4-FFF2-40B4-BE49-F238E27FC236}">
                    <a16:creationId xmlns:a16="http://schemas.microsoft.com/office/drawing/2014/main" id="{AE3A6A0D-4F6C-084D-D6AA-F5E7D7377B86}"/>
                  </a:ext>
                </a:extLst>
              </p:cNvPr>
              <p:cNvGrpSpPr/>
              <p:nvPr/>
            </p:nvGrpSpPr>
            <p:grpSpPr>
              <a:xfrm>
                <a:off x="13128905" y="27058539"/>
                <a:ext cx="4485716" cy="3060934"/>
                <a:chOff x="7300441" y="3951924"/>
                <a:chExt cx="2298042" cy="1568123"/>
              </a:xfrm>
            </p:grpSpPr>
            <p:sp>
              <p:nvSpPr>
                <p:cNvPr id="286" name="Rectangle 285">
                  <a:extLst>
                    <a:ext uri="{FF2B5EF4-FFF2-40B4-BE49-F238E27FC236}">
                      <a16:creationId xmlns:a16="http://schemas.microsoft.com/office/drawing/2014/main" id="{FE3C275F-33B0-08BF-8F6C-9400C4AFA46B}"/>
                    </a:ext>
                  </a:extLst>
                </p:cNvPr>
                <p:cNvSpPr/>
                <p:nvPr/>
              </p:nvSpPr>
              <p:spPr>
                <a:xfrm>
                  <a:off x="7300441" y="3951924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87" name="Picture 286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C46BC807-F7A3-46F1-3D74-707585A63C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7325082" y="3997917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grpSp>
              <p:nvGrpSpPr>
                <p:cNvPr id="288" name="Group 287">
                  <a:extLst>
                    <a:ext uri="{FF2B5EF4-FFF2-40B4-BE49-F238E27FC236}">
                      <a16:creationId xmlns:a16="http://schemas.microsoft.com/office/drawing/2014/main" id="{80F35F0B-267F-DA0B-2369-AF541244F01D}"/>
                    </a:ext>
                  </a:extLst>
                </p:cNvPr>
                <p:cNvGrpSpPr/>
                <p:nvPr/>
              </p:nvGrpSpPr>
              <p:grpSpPr>
                <a:xfrm>
                  <a:off x="7365237" y="4090350"/>
                  <a:ext cx="1911678" cy="1225322"/>
                  <a:chOff x="7365237" y="4090350"/>
                  <a:chExt cx="1911678" cy="1225322"/>
                </a:xfrm>
              </p:grpSpPr>
              <p:sp>
                <p:nvSpPr>
                  <p:cNvPr id="289" name="Oval 288">
                    <a:extLst>
                      <a:ext uri="{FF2B5EF4-FFF2-40B4-BE49-F238E27FC236}">
                        <a16:creationId xmlns:a16="http://schemas.microsoft.com/office/drawing/2014/main" id="{6A549375-064B-F9D1-B724-FED0AA882DEA}"/>
                      </a:ext>
                    </a:extLst>
                  </p:cNvPr>
                  <p:cNvSpPr/>
                  <p:nvPr/>
                </p:nvSpPr>
                <p:spPr>
                  <a:xfrm>
                    <a:off x="7508746" y="4144631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0" name="Oval 289">
                    <a:extLst>
                      <a:ext uri="{FF2B5EF4-FFF2-40B4-BE49-F238E27FC236}">
                        <a16:creationId xmlns:a16="http://schemas.microsoft.com/office/drawing/2014/main" id="{18293FBE-9C78-6035-2872-E3765911C433}"/>
                      </a:ext>
                    </a:extLst>
                  </p:cNvPr>
                  <p:cNvSpPr/>
                  <p:nvPr/>
                </p:nvSpPr>
                <p:spPr>
                  <a:xfrm>
                    <a:off x="8896740" y="4313855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1" name="Oval 290">
                    <a:extLst>
                      <a:ext uri="{FF2B5EF4-FFF2-40B4-BE49-F238E27FC236}">
                        <a16:creationId xmlns:a16="http://schemas.microsoft.com/office/drawing/2014/main" id="{E360A0C9-7FA0-DA14-9521-C91C3588D1E2}"/>
                      </a:ext>
                    </a:extLst>
                  </p:cNvPr>
                  <p:cNvSpPr/>
                  <p:nvPr/>
                </p:nvSpPr>
                <p:spPr>
                  <a:xfrm>
                    <a:off x="7914876" y="4903168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2" name="Oval 291">
                    <a:extLst>
                      <a:ext uri="{FF2B5EF4-FFF2-40B4-BE49-F238E27FC236}">
                        <a16:creationId xmlns:a16="http://schemas.microsoft.com/office/drawing/2014/main" id="{A0EC7C93-5E43-7968-9D3E-81EE289BEAD0}"/>
                      </a:ext>
                    </a:extLst>
                  </p:cNvPr>
                  <p:cNvSpPr/>
                  <p:nvPr/>
                </p:nvSpPr>
                <p:spPr>
                  <a:xfrm>
                    <a:off x="7365237" y="458077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3" name="Oval 292">
                    <a:extLst>
                      <a:ext uri="{FF2B5EF4-FFF2-40B4-BE49-F238E27FC236}">
                        <a16:creationId xmlns:a16="http://schemas.microsoft.com/office/drawing/2014/main" id="{BAAD7A46-FEDE-D69B-C85B-7C949CF9541C}"/>
                      </a:ext>
                    </a:extLst>
                  </p:cNvPr>
                  <p:cNvSpPr/>
                  <p:nvPr/>
                </p:nvSpPr>
                <p:spPr>
                  <a:xfrm>
                    <a:off x="9119456" y="4861869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4" name="Oval 293">
                    <a:extLst>
                      <a:ext uri="{FF2B5EF4-FFF2-40B4-BE49-F238E27FC236}">
                        <a16:creationId xmlns:a16="http://schemas.microsoft.com/office/drawing/2014/main" id="{7A74E03C-FBCC-E113-108B-51E6360B89E7}"/>
                      </a:ext>
                    </a:extLst>
                  </p:cNvPr>
                  <p:cNvSpPr/>
                  <p:nvPr/>
                </p:nvSpPr>
                <p:spPr>
                  <a:xfrm>
                    <a:off x="8194996" y="4423558"/>
                    <a:ext cx="108562" cy="108562"/>
                  </a:xfrm>
                  <a:prstGeom prst="ellipse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5" name="Oval 294">
                    <a:extLst>
                      <a:ext uri="{FF2B5EF4-FFF2-40B4-BE49-F238E27FC236}">
                        <a16:creationId xmlns:a16="http://schemas.microsoft.com/office/drawing/2014/main" id="{9B9C5C77-11DE-A45D-2E25-CFFA889FD7FF}"/>
                      </a:ext>
                    </a:extLst>
                  </p:cNvPr>
                  <p:cNvSpPr/>
                  <p:nvPr/>
                </p:nvSpPr>
                <p:spPr>
                  <a:xfrm>
                    <a:off x="8793001" y="520711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6" name="Oval 295">
                    <a:extLst>
                      <a:ext uri="{FF2B5EF4-FFF2-40B4-BE49-F238E27FC236}">
                        <a16:creationId xmlns:a16="http://schemas.microsoft.com/office/drawing/2014/main" id="{6C0D335F-8997-C14D-77F0-809CE24E6339}"/>
                      </a:ext>
                    </a:extLst>
                  </p:cNvPr>
                  <p:cNvSpPr/>
                  <p:nvPr/>
                </p:nvSpPr>
                <p:spPr>
                  <a:xfrm>
                    <a:off x="9168353" y="409035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97" name="Straight Arrow Connector 296">
                    <a:extLst>
                      <a:ext uri="{FF2B5EF4-FFF2-40B4-BE49-F238E27FC236}">
                        <a16:creationId xmlns:a16="http://schemas.microsoft.com/office/drawing/2014/main" id="{4B39E4CE-1166-BD10-681C-19FB300AD265}"/>
                      </a:ext>
                    </a:extLst>
                  </p:cNvPr>
                  <p:cNvCxnSpPr>
                    <a:stCxn id="294" idx="4"/>
                    <a:endCxn id="295" idx="1"/>
                  </p:cNvCxnSpPr>
                  <p:nvPr/>
                </p:nvCxnSpPr>
                <p:spPr>
                  <a:xfrm>
                    <a:off x="8249277" y="4532120"/>
                    <a:ext cx="559623" cy="690889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" name="Straight Arrow Connector 297">
                    <a:extLst>
                      <a:ext uri="{FF2B5EF4-FFF2-40B4-BE49-F238E27FC236}">
                        <a16:creationId xmlns:a16="http://schemas.microsoft.com/office/drawing/2014/main" id="{C3595FD4-6C89-B043-7055-C28C9FF69C09}"/>
                      </a:ext>
                    </a:extLst>
                  </p:cNvPr>
                  <p:cNvCxnSpPr>
                    <a:stCxn id="295" idx="7"/>
                    <a:endCxn id="293" idx="3"/>
                  </p:cNvCxnSpPr>
                  <p:nvPr/>
                </p:nvCxnSpPr>
                <p:spPr>
                  <a:xfrm flipV="1">
                    <a:off x="8885664" y="4954532"/>
                    <a:ext cx="249691" cy="268477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9" name="Straight Arrow Connector 298">
                    <a:extLst>
                      <a:ext uri="{FF2B5EF4-FFF2-40B4-BE49-F238E27FC236}">
                        <a16:creationId xmlns:a16="http://schemas.microsoft.com/office/drawing/2014/main" id="{CC414DB1-D772-FBDE-0D87-F7B0E6D33C4F}"/>
                      </a:ext>
                    </a:extLst>
                  </p:cNvPr>
                  <p:cNvCxnSpPr>
                    <a:stCxn id="293" idx="1"/>
                    <a:endCxn id="294" idx="5"/>
                  </p:cNvCxnSpPr>
                  <p:nvPr/>
                </p:nvCxnSpPr>
                <p:spPr>
                  <a:xfrm flipH="1" flipV="1">
                    <a:off x="8287659" y="4516221"/>
                    <a:ext cx="847696" cy="361547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CA574A11-7F4C-67ED-7C5A-0E6FBDA2636F}"/>
                  </a:ext>
                </a:extLst>
              </p:cNvPr>
              <p:cNvGrpSpPr/>
              <p:nvPr/>
            </p:nvGrpSpPr>
            <p:grpSpPr>
              <a:xfrm>
                <a:off x="8266838" y="29236281"/>
                <a:ext cx="4485716" cy="3060934"/>
                <a:chOff x="6536368" y="3995336"/>
                <a:chExt cx="2298042" cy="1568123"/>
              </a:xfrm>
            </p:grpSpPr>
            <p:sp>
              <p:nvSpPr>
                <p:cNvPr id="271" name="Rectangle 270">
                  <a:extLst>
                    <a:ext uri="{FF2B5EF4-FFF2-40B4-BE49-F238E27FC236}">
                      <a16:creationId xmlns:a16="http://schemas.microsoft.com/office/drawing/2014/main" id="{92E67C46-B5DA-1E6E-B8E1-3E1D3FD111D2}"/>
                    </a:ext>
                  </a:extLst>
                </p:cNvPr>
                <p:cNvSpPr/>
                <p:nvPr/>
              </p:nvSpPr>
              <p:spPr>
                <a:xfrm>
                  <a:off x="6536368" y="3995336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rgbClr val="FF9F9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272" name="Picture 271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3CE23405-102F-5433-9985-593EC14CC7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6566374" y="4047907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1B07E884-D340-1FA2-1864-A3FAFCBACD38}"/>
                    </a:ext>
                  </a:extLst>
                </p:cNvPr>
                <p:cNvGrpSpPr/>
                <p:nvPr/>
              </p:nvGrpSpPr>
              <p:grpSpPr>
                <a:xfrm>
                  <a:off x="6601164" y="4133762"/>
                  <a:ext cx="1911678" cy="1225322"/>
                  <a:chOff x="6601164" y="4133762"/>
                  <a:chExt cx="1911678" cy="1225322"/>
                </a:xfrm>
              </p:grpSpPr>
              <p:grpSp>
                <p:nvGrpSpPr>
                  <p:cNvPr id="274" name="Group 273">
                    <a:extLst>
                      <a:ext uri="{FF2B5EF4-FFF2-40B4-BE49-F238E27FC236}">
                        <a16:creationId xmlns:a16="http://schemas.microsoft.com/office/drawing/2014/main" id="{D4B95DC8-EF60-4C53-48A1-6680BF2ED6D9}"/>
                      </a:ext>
                    </a:extLst>
                  </p:cNvPr>
                  <p:cNvGrpSpPr/>
                  <p:nvPr/>
                </p:nvGrpSpPr>
                <p:grpSpPr>
                  <a:xfrm>
                    <a:off x="6601164" y="4133762"/>
                    <a:ext cx="1911678" cy="1225322"/>
                    <a:chOff x="4854660" y="4088042"/>
                    <a:chExt cx="1911678" cy="1225322"/>
                  </a:xfrm>
                </p:grpSpPr>
                <p:sp>
                  <p:nvSpPr>
                    <p:cNvPr id="277" name="Oval 276">
                      <a:extLst>
                        <a:ext uri="{FF2B5EF4-FFF2-40B4-BE49-F238E27FC236}">
                          <a16:creationId xmlns:a16="http://schemas.microsoft.com/office/drawing/2014/main" id="{25A7899A-61A2-BF7C-056F-37A447F255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98169" y="4142323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8" name="Oval 277">
                      <a:extLst>
                        <a:ext uri="{FF2B5EF4-FFF2-40B4-BE49-F238E27FC236}">
                          <a16:creationId xmlns:a16="http://schemas.microsoft.com/office/drawing/2014/main" id="{7F9B9946-45FF-3DB7-0BBB-EFE0CD5BF3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86163" y="4311547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9" name="Oval 278">
                      <a:extLst>
                        <a:ext uri="{FF2B5EF4-FFF2-40B4-BE49-F238E27FC236}">
                          <a16:creationId xmlns:a16="http://schemas.microsoft.com/office/drawing/2014/main" id="{4CF618C5-5A27-6E24-50C1-0475889B6C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04299" y="4900860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0" name="Oval 279">
                      <a:extLst>
                        <a:ext uri="{FF2B5EF4-FFF2-40B4-BE49-F238E27FC236}">
                          <a16:creationId xmlns:a16="http://schemas.microsoft.com/office/drawing/2014/main" id="{85F0C8DD-C799-C24E-8FBB-5FA3B64FF9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54660" y="457846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1" name="Oval 280">
                      <a:extLst>
                        <a:ext uri="{FF2B5EF4-FFF2-40B4-BE49-F238E27FC236}">
                          <a16:creationId xmlns:a16="http://schemas.microsoft.com/office/drawing/2014/main" id="{33B0F161-CC69-0048-C7BD-7ECC184FF2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8879" y="4859560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2" name="Oval 281">
                      <a:extLst>
                        <a:ext uri="{FF2B5EF4-FFF2-40B4-BE49-F238E27FC236}">
                          <a16:creationId xmlns:a16="http://schemas.microsoft.com/office/drawing/2014/main" id="{1A6DD648-95D5-07E0-C5D6-29D04CF2A2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84419" y="4421250"/>
                      <a:ext cx="108562" cy="108562"/>
                    </a:xfrm>
                    <a:prstGeom prst="ellipse">
                      <a:avLst/>
                    </a:prstGeom>
                    <a:solidFill>
                      <a:schemeClr val="tx1">
                        <a:lumMod val="65000"/>
                        <a:lumOff val="3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83" name="Oval 282">
                      <a:extLst>
                        <a:ext uri="{FF2B5EF4-FFF2-40B4-BE49-F238E27FC236}">
                          <a16:creationId xmlns:a16="http://schemas.microsoft.com/office/drawing/2014/main" id="{10B8BCBB-AA02-63D3-4080-D0B4BD74DA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2424" y="520480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4" name="Oval 283">
                      <a:extLst>
                        <a:ext uri="{FF2B5EF4-FFF2-40B4-BE49-F238E27FC236}">
                          <a16:creationId xmlns:a16="http://schemas.microsoft.com/office/drawing/2014/main" id="{6192B40A-23B6-E9E1-5DEC-F164A058C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57776" y="408804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285" name="Straight Arrow Connector 284">
                      <a:extLst>
                        <a:ext uri="{FF2B5EF4-FFF2-40B4-BE49-F238E27FC236}">
                          <a16:creationId xmlns:a16="http://schemas.microsoft.com/office/drawing/2014/main" id="{F41780E3-C28C-FF0A-4BA6-34613305FB52}"/>
                        </a:ext>
                      </a:extLst>
                    </p:cNvPr>
                    <p:cNvCxnSpPr>
                      <a:endCxn id="282" idx="7"/>
                    </p:cNvCxnSpPr>
                    <p:nvPr/>
                  </p:nvCxnSpPr>
                  <p:spPr>
                    <a:xfrm flipH="1">
                      <a:off x="5777082" y="4142323"/>
                      <a:ext cx="880694" cy="294826"/>
                    </a:xfrm>
                    <a:prstGeom prst="straightConnector1">
                      <a:avLst/>
                    </a:prstGeom>
                    <a:ln>
                      <a:solidFill>
                        <a:srgbClr val="92C6FF"/>
                      </a:solidFill>
                      <a:tailEnd type="triangle"/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275" name="Straight Arrow Connector 274">
                    <a:extLst>
                      <a:ext uri="{FF2B5EF4-FFF2-40B4-BE49-F238E27FC236}">
                        <a16:creationId xmlns:a16="http://schemas.microsoft.com/office/drawing/2014/main" id="{0BD6249C-C8FC-E756-5F9B-FDAC1AC6ACC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539485" y="4449929"/>
                    <a:ext cx="609081" cy="71321"/>
                  </a:xfrm>
                  <a:prstGeom prst="straightConnector1">
                    <a:avLst/>
                  </a:prstGeom>
                  <a:ln>
                    <a:solidFill>
                      <a:srgbClr val="92C6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6" name="Straight Arrow Connector 275">
                    <a:extLst>
                      <a:ext uri="{FF2B5EF4-FFF2-40B4-BE49-F238E27FC236}">
                        <a16:creationId xmlns:a16="http://schemas.microsoft.com/office/drawing/2014/main" id="{AAC32A4F-8B07-27E2-DF13-2C1BF6CCEFB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241229" y="4226424"/>
                    <a:ext cx="178950" cy="185123"/>
                  </a:xfrm>
                  <a:prstGeom prst="straightConnector1">
                    <a:avLst/>
                  </a:prstGeom>
                  <a:ln>
                    <a:solidFill>
                      <a:srgbClr val="92C6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256" name="Arrow: Up-Down 255">
              <a:extLst>
                <a:ext uri="{FF2B5EF4-FFF2-40B4-BE49-F238E27FC236}">
                  <a16:creationId xmlns:a16="http://schemas.microsoft.com/office/drawing/2014/main" id="{6D87F57A-E313-25D2-0AE8-B223B04D974D}"/>
                </a:ext>
              </a:extLst>
            </p:cNvPr>
            <p:cNvSpPr/>
            <p:nvPr/>
          </p:nvSpPr>
          <p:spPr>
            <a:xfrm rot="7295290">
              <a:off x="6412918" y="25126044"/>
              <a:ext cx="455146" cy="2952288"/>
            </a:xfrm>
            <a:prstGeom prst="upDownArrow">
              <a:avLst/>
            </a:prstGeom>
            <a:solidFill>
              <a:schemeClr val="bg1"/>
            </a:solidFill>
            <a:ln w="57150">
              <a:gradFill>
                <a:gsLst>
                  <a:gs pos="0">
                    <a:srgbClr val="FF9F9A"/>
                  </a:gs>
                  <a:gs pos="100000">
                    <a:srgbClr val="D0BBFF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7" name="Arrow: Up-Down 256">
              <a:extLst>
                <a:ext uri="{FF2B5EF4-FFF2-40B4-BE49-F238E27FC236}">
                  <a16:creationId xmlns:a16="http://schemas.microsoft.com/office/drawing/2014/main" id="{D6BD602B-A98C-23FD-1E29-F0B88FAFD174}"/>
                </a:ext>
              </a:extLst>
            </p:cNvPr>
            <p:cNvSpPr/>
            <p:nvPr/>
          </p:nvSpPr>
          <p:spPr>
            <a:xfrm rot="14304710" flipH="1">
              <a:off x="10230004" y="25126043"/>
              <a:ext cx="455146" cy="2952288"/>
            </a:xfrm>
            <a:prstGeom prst="upDownArrow">
              <a:avLst/>
            </a:prstGeom>
            <a:solidFill>
              <a:schemeClr val="bg1"/>
            </a:solidFill>
            <a:ln w="57150">
              <a:gradFill>
                <a:gsLst>
                  <a:gs pos="0">
                    <a:srgbClr val="FF9F9A"/>
                  </a:gs>
                  <a:gs pos="100000">
                    <a:srgbClr val="8DE5A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25" name="TextBox 324">
            <a:extLst>
              <a:ext uri="{FF2B5EF4-FFF2-40B4-BE49-F238E27FC236}">
                <a16:creationId xmlns:a16="http://schemas.microsoft.com/office/drawing/2014/main" id="{566E8A89-24B9-04BF-5DBA-114953E65BAC}"/>
              </a:ext>
            </a:extLst>
          </p:cNvPr>
          <p:cNvSpPr txBox="1"/>
          <p:nvPr/>
        </p:nvSpPr>
        <p:spPr>
          <a:xfrm>
            <a:off x="21834388" y="14691352"/>
            <a:ext cx="1009835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Aggregate observations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from connected passengers.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Compute joint team plans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with centralized solver.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Share solutions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with connected passengers.</a:t>
            </a:r>
          </a:p>
        </p:txBody>
      </p:sp>
      <p:grpSp>
        <p:nvGrpSpPr>
          <p:cNvPr id="331" name="Group 330">
            <a:extLst>
              <a:ext uri="{FF2B5EF4-FFF2-40B4-BE49-F238E27FC236}">
                <a16:creationId xmlns:a16="http://schemas.microsoft.com/office/drawing/2014/main" id="{9573660A-A464-20CC-ADCF-8A408BEEE2F0}"/>
              </a:ext>
            </a:extLst>
          </p:cNvPr>
          <p:cNvGrpSpPr/>
          <p:nvPr/>
        </p:nvGrpSpPr>
        <p:grpSpPr>
          <a:xfrm>
            <a:off x="13353880" y="20668371"/>
            <a:ext cx="11194161" cy="7203364"/>
            <a:chOff x="17195707" y="20547180"/>
            <a:chExt cx="11194161" cy="7203364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19CFA7C2-90BB-8990-2E50-7A86BBC3EC51}"/>
                </a:ext>
              </a:extLst>
            </p:cNvPr>
            <p:cNvGrpSpPr/>
            <p:nvPr/>
          </p:nvGrpSpPr>
          <p:grpSpPr>
            <a:xfrm>
              <a:off x="17195707" y="20547180"/>
              <a:ext cx="11194161" cy="7203364"/>
              <a:chOff x="20509059" y="15661436"/>
              <a:chExt cx="11194161" cy="7203364"/>
            </a:xfrm>
          </p:grpSpPr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BBF5382C-B0DA-F102-9199-4CA391DCCECE}"/>
                  </a:ext>
                </a:extLst>
              </p:cNvPr>
              <p:cNvGrpSpPr/>
              <p:nvPr/>
            </p:nvGrpSpPr>
            <p:grpSpPr>
              <a:xfrm>
                <a:off x="20509059" y="15661436"/>
                <a:ext cx="11194161" cy="7203364"/>
                <a:chOff x="5605354" y="1191443"/>
                <a:chExt cx="5740290" cy="3693835"/>
              </a:xfrm>
            </p:grpSpPr>
            <p:sp>
              <p:nvSpPr>
                <p:cNvPr id="158" name="Rectangle: Rounded Corners 157">
                  <a:extLst>
                    <a:ext uri="{FF2B5EF4-FFF2-40B4-BE49-F238E27FC236}">
                      <a16:creationId xmlns:a16="http://schemas.microsoft.com/office/drawing/2014/main" id="{B3E21AB3-F2DF-440F-E09E-68632C470651}"/>
                    </a:ext>
                  </a:extLst>
                </p:cNvPr>
                <p:cNvSpPr/>
                <p:nvPr/>
              </p:nvSpPr>
              <p:spPr>
                <a:xfrm>
                  <a:off x="5605354" y="1191443"/>
                  <a:ext cx="3877539" cy="2755446"/>
                </a:xfrm>
                <a:prstGeom prst="roundRect">
                  <a:avLst>
                    <a:gd name="adj" fmla="val 11888"/>
                  </a:avLst>
                </a:prstGeom>
                <a:solidFill>
                  <a:srgbClr val="FF6C65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tIns="0" rtlCol="0" anchor="t" anchorCtr="0"/>
                <a:lstStyle/>
                <a:p>
                  <a:pPr algn="ctr"/>
                  <a:r>
                    <a:rPr lang="en-US" sz="4000" b="1" dirty="0">
                      <a:cs typeface="Times New Roman" panose="02020603050405020304" pitchFamily="18" charset="0"/>
                    </a:rPr>
                    <a:t>Passenger </a:t>
                  </a:r>
                  <a:r>
                    <a:rPr lang="en-US" sz="4000" b="1" i="1" dirty="0" err="1">
                      <a:cs typeface="Times New Roman" panose="02020603050405020304" pitchFamily="18" charset="0"/>
                    </a:rPr>
                    <a:t>i</a:t>
                  </a:r>
                  <a:endParaRPr lang="en-US" sz="4000" b="1" i="1" dirty="0"/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E491E1EF-E37D-A9A0-3E3A-C5B16F3C7A27}"/>
                    </a:ext>
                  </a:extLst>
                </p:cNvPr>
                <p:cNvSpPr/>
                <p:nvPr/>
              </p:nvSpPr>
              <p:spPr>
                <a:xfrm>
                  <a:off x="6461675" y="3026723"/>
                  <a:ext cx="2202975" cy="665718"/>
                </a:xfrm>
                <a:prstGeom prst="rect">
                  <a:avLst/>
                </a:prstGeom>
                <a:solidFill>
                  <a:schemeClr val="bg2">
                    <a:lumMod val="50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i="1" dirty="0">
                      <a:cs typeface="Times New Roman" panose="02020603050405020304" pitchFamily="18" charset="0"/>
                    </a:rPr>
                    <a:t>Plan Valuation &amp; Selection</a:t>
                  </a: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2B821F6E-9FBC-7CEA-3E13-65C5E80D0D41}"/>
                    </a:ext>
                  </a:extLst>
                </p:cNvPr>
                <p:cNvSpPr/>
                <p:nvPr/>
              </p:nvSpPr>
              <p:spPr>
                <a:xfrm>
                  <a:off x="7506175" y="1839819"/>
                  <a:ext cx="1742355" cy="612245"/>
                </a:xfrm>
                <a:prstGeom prst="rect">
                  <a:avLst/>
                </a:prstGeom>
                <a:solidFill>
                  <a:schemeClr val="bg2">
                    <a:lumMod val="50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dirty="0">
                      <a:cs typeface="Times New Roman" panose="02020603050405020304" pitchFamily="18" charset="0"/>
                    </a:rPr>
                    <a:t>Decentralized Solver</a:t>
                  </a:r>
                </a:p>
              </p:txBody>
            </p:sp>
            <p:sp>
              <p:nvSpPr>
                <p:cNvPr id="161" name="Rectangle: Rounded Corners 160">
                  <a:extLst>
                    <a:ext uri="{FF2B5EF4-FFF2-40B4-BE49-F238E27FC236}">
                      <a16:creationId xmlns:a16="http://schemas.microsoft.com/office/drawing/2014/main" id="{630B6E0F-5841-28E1-C28F-2310906AC8B0}"/>
                    </a:ext>
                  </a:extLst>
                </p:cNvPr>
                <p:cNvSpPr/>
                <p:nvPr/>
              </p:nvSpPr>
              <p:spPr>
                <a:xfrm>
                  <a:off x="6461675" y="4272174"/>
                  <a:ext cx="2202975" cy="400605"/>
                </a:xfrm>
                <a:prstGeom prst="roundRect">
                  <a:avLst/>
                </a:prstGeom>
                <a:solidFill>
                  <a:srgbClr val="FF9F9A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dirty="0"/>
                    <a:t>Candidate Plans</a:t>
                  </a:r>
                </a:p>
              </p:txBody>
            </p:sp>
            <p:cxnSp>
              <p:nvCxnSpPr>
                <p:cNvPr id="162" name="Connector: Elbow 161">
                  <a:extLst>
                    <a:ext uri="{FF2B5EF4-FFF2-40B4-BE49-F238E27FC236}">
                      <a16:creationId xmlns:a16="http://schemas.microsoft.com/office/drawing/2014/main" id="{D7E410A9-6A95-7D9D-090D-BC3AA8E8BFB8}"/>
                    </a:ext>
                  </a:extLst>
                </p:cNvPr>
                <p:cNvCxnSpPr>
                  <a:cxnSpLocks/>
                  <a:stCxn id="160" idx="2"/>
                  <a:endCxn id="159" idx="0"/>
                </p:cNvCxnSpPr>
                <p:nvPr/>
              </p:nvCxnSpPr>
              <p:spPr>
                <a:xfrm rot="5400000">
                  <a:off x="7682929" y="2332299"/>
                  <a:ext cx="574659" cy="814190"/>
                </a:xfrm>
                <a:prstGeom prst="bentConnector3">
                  <a:avLst>
                    <a:gd name="adj1" fmla="val 50000"/>
                  </a:avLst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Arrow Connector 162">
                  <a:extLst>
                    <a:ext uri="{FF2B5EF4-FFF2-40B4-BE49-F238E27FC236}">
                      <a16:creationId xmlns:a16="http://schemas.microsoft.com/office/drawing/2014/main" id="{74CC2D37-C7A1-4DD5-4F42-7AE76A57FD42}"/>
                    </a:ext>
                  </a:extLst>
                </p:cNvPr>
                <p:cNvCxnSpPr>
                  <a:cxnSpLocks/>
                  <a:stCxn id="159" idx="2"/>
                  <a:endCxn id="161" idx="0"/>
                </p:cNvCxnSpPr>
                <p:nvPr/>
              </p:nvCxnSpPr>
              <p:spPr>
                <a:xfrm>
                  <a:off x="7563163" y="3692441"/>
                  <a:ext cx="0" cy="579733"/>
                </a:xfrm>
                <a:prstGeom prst="straightConnector1">
                  <a:avLst/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73A3583B-98BD-9A3C-F534-BAC493E89902}"/>
                    </a:ext>
                  </a:extLst>
                </p:cNvPr>
                <p:cNvSpPr/>
                <p:nvPr/>
              </p:nvSpPr>
              <p:spPr>
                <a:xfrm>
                  <a:off x="9665449" y="4048269"/>
                  <a:ext cx="1680195" cy="837009"/>
                </a:xfrm>
                <a:prstGeom prst="rect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b="1" dirty="0">
                      <a:cs typeface="Times New Roman" panose="02020603050405020304" pitchFamily="18" charset="0"/>
                    </a:rPr>
                    <a:t>Neighboring Robots</a:t>
                  </a:r>
                </a:p>
              </p:txBody>
            </p: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8A2820F1-4C4E-565B-51C3-84E314ECD649}"/>
                  </a:ext>
                </a:extLst>
              </p:cNvPr>
              <p:cNvGrpSpPr/>
              <p:nvPr/>
            </p:nvGrpSpPr>
            <p:grpSpPr>
              <a:xfrm>
                <a:off x="21527613" y="16911077"/>
                <a:ext cx="2799374" cy="2978456"/>
                <a:chOff x="5897924" y="1832251"/>
                <a:chExt cx="1435500" cy="1527332"/>
              </a:xfrm>
            </p:grpSpPr>
            <p:sp>
              <p:nvSpPr>
                <p:cNvPr id="154" name="Rectangle: Rounded Corners 153">
                  <a:extLst>
                    <a:ext uri="{FF2B5EF4-FFF2-40B4-BE49-F238E27FC236}">
                      <a16:creationId xmlns:a16="http://schemas.microsoft.com/office/drawing/2014/main" id="{66ACB445-A6CA-C42A-71FB-1AE470CD1F67}"/>
                    </a:ext>
                  </a:extLst>
                </p:cNvPr>
                <p:cNvSpPr/>
                <p:nvPr/>
              </p:nvSpPr>
              <p:spPr>
                <a:xfrm>
                  <a:off x="5897924" y="1832251"/>
                  <a:ext cx="1050240" cy="612246"/>
                </a:xfrm>
                <a:prstGeom prst="roundRect">
                  <a:avLst/>
                </a:prstGeom>
                <a:solidFill>
                  <a:srgbClr val="FF9F9A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dirty="0"/>
                    <a:t>Stored Plans</a:t>
                  </a:r>
                </a:p>
              </p:txBody>
            </p:sp>
            <p:cxnSp>
              <p:nvCxnSpPr>
                <p:cNvPr id="155" name="Connector: Elbow 154">
                  <a:extLst>
                    <a:ext uri="{FF2B5EF4-FFF2-40B4-BE49-F238E27FC236}">
                      <a16:creationId xmlns:a16="http://schemas.microsoft.com/office/drawing/2014/main" id="{B88F4E09-92CC-AC28-CE94-781D0007720E}"/>
                    </a:ext>
                  </a:extLst>
                </p:cNvPr>
                <p:cNvCxnSpPr>
                  <a:cxnSpLocks/>
                  <a:stCxn id="154" idx="2"/>
                  <a:endCxn id="159" idx="0"/>
                </p:cNvCxnSpPr>
                <p:nvPr/>
              </p:nvCxnSpPr>
              <p:spPr>
                <a:xfrm rot="16200000" flipH="1">
                  <a:off x="6587121" y="2280419"/>
                  <a:ext cx="582226" cy="910381"/>
                </a:xfrm>
                <a:prstGeom prst="bentConnector3">
                  <a:avLst>
                    <a:gd name="adj1" fmla="val 50000"/>
                  </a:avLst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Connector: Elbow 155">
                  <a:extLst>
                    <a:ext uri="{FF2B5EF4-FFF2-40B4-BE49-F238E27FC236}">
                      <a16:creationId xmlns:a16="http://schemas.microsoft.com/office/drawing/2014/main" id="{DE4CEC74-54EC-8DE8-E6D2-A96567CF9612}"/>
                    </a:ext>
                  </a:extLst>
                </p:cNvPr>
                <p:cNvCxnSpPr>
                  <a:cxnSpLocks/>
                  <a:stCxn id="159" idx="1"/>
                  <a:endCxn id="154" idx="1"/>
                </p:cNvCxnSpPr>
                <p:nvPr/>
              </p:nvCxnSpPr>
              <p:spPr>
                <a:xfrm rot="10800000">
                  <a:off x="5897925" y="2138375"/>
                  <a:ext cx="334014" cy="1221208"/>
                </a:xfrm>
                <a:prstGeom prst="bentConnector3">
                  <a:avLst>
                    <a:gd name="adj1" fmla="val 184527"/>
                  </a:avLst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96210F5B-6F86-175F-EF4D-DF95803AAD92}"/>
                </a:ext>
              </a:extLst>
            </p:cNvPr>
            <p:cNvCxnSpPr>
              <a:cxnSpLocks/>
              <a:stCxn id="161" idx="3"/>
              <a:endCxn id="164" idx="1"/>
            </p:cNvCxnSpPr>
            <p:nvPr/>
          </p:nvCxnSpPr>
          <p:spPr>
            <a:xfrm flipV="1">
              <a:off x="23161652" y="26934416"/>
              <a:ext cx="1951662" cy="11121"/>
            </a:xfrm>
            <a:prstGeom prst="straightConnector1">
              <a:avLst/>
            </a:prstGeom>
            <a:ln w="57150">
              <a:solidFill>
                <a:schemeClr val="bg2">
                  <a:lumMod val="75000"/>
                </a:schemeClr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5" name="TextBox 444">
            <a:extLst>
              <a:ext uri="{FF2B5EF4-FFF2-40B4-BE49-F238E27FC236}">
                <a16:creationId xmlns:a16="http://schemas.microsoft.com/office/drawing/2014/main" id="{43C9386E-9C2F-ABF0-FBD6-E7D7CA5B30C7}"/>
              </a:ext>
            </a:extLst>
          </p:cNvPr>
          <p:cNvSpPr txBox="1"/>
          <p:nvPr/>
        </p:nvSpPr>
        <p:spPr>
          <a:xfrm>
            <a:off x="21845593" y="21336748"/>
            <a:ext cx="1009835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Solve local plan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using observations &amp; candidate plans from neighbors.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Evaluate new plans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against stored high-value solutions (both solved locally &amp; received from mothership).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Store &amp; share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distribution of high-value plans.</a:t>
            </a:r>
          </a:p>
        </p:txBody>
      </p:sp>
      <p:sp>
        <p:nvSpPr>
          <p:cNvPr id="467" name="Rectangle 466">
            <a:extLst>
              <a:ext uri="{FF2B5EF4-FFF2-40B4-BE49-F238E27FC236}">
                <a16:creationId xmlns:a16="http://schemas.microsoft.com/office/drawing/2014/main" id="{5FF86BCD-7CDF-087E-E086-72F6F925F2A8}"/>
              </a:ext>
            </a:extLst>
          </p:cNvPr>
          <p:cNvSpPr/>
          <p:nvPr/>
        </p:nvSpPr>
        <p:spPr>
          <a:xfrm>
            <a:off x="848339" y="25633163"/>
            <a:ext cx="11664504" cy="2657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Passengers’ decentralized planning routine supports coordination with neighbors in communication range.</a:t>
            </a:r>
          </a:p>
          <a:p>
            <a:pPr algn="ctr">
              <a:spcBef>
                <a:spcPts val="1200"/>
              </a:spcBef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Plans received from the mothership work to align passenger actions with distant robots.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22675B-168E-47E6-6C1B-520D8ECAAA6A}"/>
              </a:ext>
            </a:extLst>
          </p:cNvPr>
          <p:cNvGrpSpPr/>
          <p:nvPr/>
        </p:nvGrpSpPr>
        <p:grpSpPr>
          <a:xfrm>
            <a:off x="3048371" y="1008458"/>
            <a:ext cx="4417162" cy="1558799"/>
            <a:chOff x="26936637" y="41686131"/>
            <a:chExt cx="3898402" cy="155879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2086853-ADCD-74E0-EB34-C9C3F4F03BBB}"/>
                </a:ext>
              </a:extLst>
            </p:cNvPr>
            <p:cNvSpPr/>
            <p:nvPr/>
          </p:nvSpPr>
          <p:spPr>
            <a:xfrm>
              <a:off x="27380726" y="41686131"/>
              <a:ext cx="3454313" cy="1558799"/>
            </a:xfrm>
            <a:prstGeom prst="rect">
              <a:avLst/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600"/>
                </a:spcAft>
              </a:pPr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butlnath@oregonstate.edu</a:t>
              </a:r>
            </a:p>
            <a:p>
              <a:pPr>
                <a:spcAft>
                  <a:spcPts val="600"/>
                </a:spcAft>
              </a:pPr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natbut.github.io</a:t>
              </a:r>
            </a:p>
          </p:txBody>
        </p:sp>
        <p:pic>
          <p:nvPicPr>
            <p:cNvPr id="9" name="Graphic 8" descr="World outline">
              <a:extLst>
                <a:ext uri="{FF2B5EF4-FFF2-40B4-BE49-F238E27FC236}">
                  <a16:creationId xmlns:a16="http://schemas.microsoft.com/office/drawing/2014/main" id="{07C3C483-60AF-99DD-D38B-6A7FEDF0F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26936638" y="42490782"/>
              <a:ext cx="442335" cy="442335"/>
            </a:xfrm>
            <a:prstGeom prst="rect">
              <a:avLst/>
            </a:prstGeom>
          </p:spPr>
        </p:pic>
        <p:pic>
          <p:nvPicPr>
            <p:cNvPr id="14" name="Graphic 13" descr="Envelope outline">
              <a:extLst>
                <a:ext uri="{FF2B5EF4-FFF2-40B4-BE49-F238E27FC236}">
                  <a16:creationId xmlns:a16="http://schemas.microsoft.com/office/drawing/2014/main" id="{5BAA1A4F-1557-AD4C-94F6-288BD6894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26936637" y="42023195"/>
              <a:ext cx="442335" cy="442335"/>
            </a:xfrm>
            <a:prstGeom prst="rect">
              <a:avLst/>
            </a:prstGeom>
          </p:spPr>
        </p:pic>
      </p:grpSp>
      <p:pic>
        <p:nvPicPr>
          <p:cNvPr id="50" name="Picture 49" descr="A graph of a graph showing a number of objects&#10;&#10;AI-generated content may be incorrect.">
            <a:extLst>
              <a:ext uri="{FF2B5EF4-FFF2-40B4-BE49-F238E27FC236}">
                <a16:creationId xmlns:a16="http://schemas.microsoft.com/office/drawing/2014/main" id="{51CFDD86-6192-DC16-F522-094E00914BE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997" y="34393822"/>
            <a:ext cx="10269860" cy="6219349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15E34CA1-846A-C875-AAAB-7932616C11AB}"/>
              </a:ext>
            </a:extLst>
          </p:cNvPr>
          <p:cNvSpPr/>
          <p:nvPr/>
        </p:nvSpPr>
        <p:spPr>
          <a:xfrm>
            <a:off x="23335978" y="19063080"/>
            <a:ext cx="7117584" cy="1328569"/>
          </a:xfrm>
          <a:prstGeom prst="rect">
            <a:avLst/>
          </a:prstGeom>
          <a:solidFill>
            <a:srgbClr val="FBE3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Sampling-based solvers address environment stochasticity</a:t>
            </a:r>
          </a:p>
        </p:txBody>
      </p:sp>
      <p:sp>
        <p:nvSpPr>
          <p:cNvPr id="56" name="Right Brace 55">
            <a:extLst>
              <a:ext uri="{FF2B5EF4-FFF2-40B4-BE49-F238E27FC236}">
                <a16:creationId xmlns:a16="http://schemas.microsoft.com/office/drawing/2014/main" id="{7C51A660-8558-2534-3041-504C872DD082}"/>
              </a:ext>
            </a:extLst>
          </p:cNvPr>
          <p:cNvSpPr/>
          <p:nvPr/>
        </p:nvSpPr>
        <p:spPr>
          <a:xfrm rot="10800000">
            <a:off x="21260383" y="14512240"/>
            <a:ext cx="642808" cy="3672151"/>
          </a:xfrm>
          <a:prstGeom prst="rightBrace">
            <a:avLst>
              <a:gd name="adj1" fmla="val 46997"/>
              <a:gd name="adj2" fmla="val 50000"/>
            </a:avLst>
          </a:prstGeom>
          <a:ln w="57150">
            <a:solidFill>
              <a:srgbClr val="57A7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Brace 56">
            <a:extLst>
              <a:ext uri="{FF2B5EF4-FFF2-40B4-BE49-F238E27FC236}">
                <a16:creationId xmlns:a16="http://schemas.microsoft.com/office/drawing/2014/main" id="{BB66E677-FEB3-5293-B13C-A25D0606C802}"/>
              </a:ext>
            </a:extLst>
          </p:cNvPr>
          <p:cNvSpPr/>
          <p:nvPr/>
        </p:nvSpPr>
        <p:spPr>
          <a:xfrm rot="10800000">
            <a:off x="21260382" y="21148767"/>
            <a:ext cx="642808" cy="4485754"/>
          </a:xfrm>
          <a:prstGeom prst="rightBrace">
            <a:avLst>
              <a:gd name="adj1" fmla="val 46997"/>
              <a:gd name="adj2" fmla="val 50000"/>
            </a:avLst>
          </a:prstGeom>
          <a:ln w="57150">
            <a:solidFill>
              <a:srgbClr val="FF6C6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306124F1-8284-F947-06AC-7A65FBD7B45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91" y="759213"/>
            <a:ext cx="2107792" cy="2107792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AC94F4A-4A22-950F-AE64-36A7CDDB488A}"/>
              </a:ext>
            </a:extLst>
          </p:cNvPr>
          <p:cNvCxnSpPr>
            <a:cxnSpLocks/>
          </p:cNvCxnSpPr>
          <p:nvPr/>
        </p:nvCxnSpPr>
        <p:spPr>
          <a:xfrm>
            <a:off x="8113090" y="4235812"/>
            <a:ext cx="17468301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679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3236</TotalTime>
  <Words>477</Words>
  <Application>Microsoft Office PowerPoint</Application>
  <PresentationFormat>Custom</PresentationFormat>
  <Paragraphs>49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Arial</vt:lpstr>
      <vt:lpstr>Cambria Math</vt:lpstr>
      <vt:lpstr>Times New Roman</vt:lpstr>
      <vt:lpstr>Verdana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Butler, Nathan</dc:creator>
  <cp:lastModifiedBy>Butler, Nathan</cp:lastModifiedBy>
  <cp:revision>31</cp:revision>
  <dcterms:created xsi:type="dcterms:W3CDTF">2025-05-07T15:54:56Z</dcterms:created>
  <dcterms:modified xsi:type="dcterms:W3CDTF">2025-05-12T16:08:42Z</dcterms:modified>
</cp:coreProperties>
</file>

<file path=docProps/thumbnail.jpeg>
</file>